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7" r:id="rId2"/>
    <p:sldId id="279" r:id="rId3"/>
    <p:sldId id="258" r:id="rId4"/>
    <p:sldId id="298" r:id="rId5"/>
    <p:sldId id="261" r:id="rId6"/>
    <p:sldId id="259" r:id="rId7"/>
    <p:sldId id="280" r:id="rId8"/>
    <p:sldId id="260" r:id="rId9"/>
    <p:sldId id="304" r:id="rId10"/>
    <p:sldId id="262" r:id="rId11"/>
    <p:sldId id="263" r:id="rId12"/>
    <p:sldId id="264" r:id="rId13"/>
    <p:sldId id="265" r:id="rId14"/>
    <p:sldId id="266" r:id="rId15"/>
    <p:sldId id="294" r:id="rId16"/>
    <p:sldId id="287" r:id="rId17"/>
    <p:sldId id="283" r:id="rId18"/>
    <p:sldId id="286" r:id="rId19"/>
    <p:sldId id="282" r:id="rId20"/>
    <p:sldId id="289" r:id="rId21"/>
    <p:sldId id="284" r:id="rId22"/>
    <p:sldId id="292" r:id="rId23"/>
    <p:sldId id="293" r:id="rId24"/>
    <p:sldId id="297" r:id="rId25"/>
    <p:sldId id="300" r:id="rId26"/>
    <p:sldId id="302" r:id="rId27"/>
    <p:sldId id="303" r:id="rId28"/>
    <p:sldId id="315" r:id="rId29"/>
    <p:sldId id="281" r:id="rId30"/>
    <p:sldId id="267" r:id="rId31"/>
    <p:sldId id="272" r:id="rId32"/>
    <p:sldId id="268" r:id="rId33"/>
    <p:sldId id="271" r:id="rId34"/>
    <p:sldId id="273" r:id="rId35"/>
    <p:sldId id="274" r:id="rId36"/>
    <p:sldId id="275" r:id="rId37"/>
    <p:sldId id="270" r:id="rId38"/>
    <p:sldId id="276" r:id="rId39"/>
    <p:sldId id="307" r:id="rId40"/>
    <p:sldId id="314" r:id="rId41"/>
    <p:sldId id="311" r:id="rId42"/>
    <p:sldId id="316" r:id="rId43"/>
    <p:sldId id="317" r:id="rId44"/>
    <p:sldId id="277" r:id="rId45"/>
    <p:sldId id="325" r:id="rId46"/>
    <p:sldId id="326" r:id="rId47"/>
    <p:sldId id="324" r:id="rId48"/>
    <p:sldId id="319" r:id="rId49"/>
    <p:sldId id="278" r:id="rId5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353" autoAdjust="0"/>
    <p:restoredTop sz="94660"/>
  </p:normalViewPr>
  <p:slideViewPr>
    <p:cSldViewPr snapToGrid="0">
      <p:cViewPr varScale="1">
        <p:scale>
          <a:sx n="68" d="100"/>
          <a:sy n="68" d="100"/>
        </p:scale>
        <p:origin x="56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BCE0E-FF65-413D-808C-6406A84DB7D5}" type="datetimeFigureOut">
              <a:rPr lang="es-ES" smtClean="0"/>
              <a:t>19/04/2021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4A14C-A906-4588-B75B-FA4AF7D062B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440049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BCE0E-FF65-413D-808C-6406A84DB7D5}" type="datetimeFigureOut">
              <a:rPr lang="es-ES" smtClean="0"/>
              <a:t>19/04/2021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4A14C-A906-4588-B75B-FA4AF7D062B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160158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BCE0E-FF65-413D-808C-6406A84DB7D5}" type="datetimeFigureOut">
              <a:rPr lang="es-ES" smtClean="0"/>
              <a:t>19/04/2021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4A14C-A906-4588-B75B-FA4AF7D062B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434087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BCE0E-FF65-413D-808C-6406A84DB7D5}" type="datetimeFigureOut">
              <a:rPr lang="es-ES" smtClean="0"/>
              <a:t>19/04/2021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4A14C-A906-4588-B75B-FA4AF7D062B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887450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BCE0E-FF65-413D-808C-6406A84DB7D5}" type="datetimeFigureOut">
              <a:rPr lang="es-ES" smtClean="0"/>
              <a:t>19/04/2021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4A14C-A906-4588-B75B-FA4AF7D062B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934917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BCE0E-FF65-413D-808C-6406A84DB7D5}" type="datetimeFigureOut">
              <a:rPr lang="es-ES" smtClean="0"/>
              <a:t>19/04/2021</a:t>
            </a:fld>
            <a:endParaRPr lang="es-E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4A14C-A906-4588-B75B-FA4AF7D062B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308532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BCE0E-FF65-413D-808C-6406A84DB7D5}" type="datetimeFigureOut">
              <a:rPr lang="es-ES" smtClean="0"/>
              <a:t>19/04/2021</a:t>
            </a:fld>
            <a:endParaRPr lang="es-E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4A14C-A906-4588-B75B-FA4AF7D062B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017337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BCE0E-FF65-413D-808C-6406A84DB7D5}" type="datetimeFigureOut">
              <a:rPr lang="es-ES" smtClean="0"/>
              <a:t>19/04/2021</a:t>
            </a:fld>
            <a:endParaRPr lang="es-E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4A14C-A906-4588-B75B-FA4AF7D062B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102112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BCE0E-FF65-413D-808C-6406A84DB7D5}" type="datetimeFigureOut">
              <a:rPr lang="es-ES" smtClean="0"/>
              <a:t>19/04/2021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4A14C-A906-4588-B75B-FA4AF7D062B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307896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BCE0E-FF65-413D-808C-6406A84DB7D5}" type="datetimeFigureOut">
              <a:rPr lang="es-ES" smtClean="0"/>
              <a:t>19/04/2021</a:t>
            </a:fld>
            <a:endParaRPr lang="es-E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4A14C-A906-4588-B75B-FA4AF7D062B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856540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BCE0E-FF65-413D-808C-6406A84DB7D5}" type="datetimeFigureOut">
              <a:rPr lang="es-ES" smtClean="0"/>
              <a:t>19/04/2021</a:t>
            </a:fld>
            <a:endParaRPr lang="es-E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s-E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4A14C-A906-4588-B75B-FA4AF7D062B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690961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BD6BCE0E-FF65-413D-808C-6406A84DB7D5}" type="datetimeFigureOut">
              <a:rPr lang="es-ES" smtClean="0"/>
              <a:t>19/04/2021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2844A14C-A906-4588-B75B-FA4AF7D062B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972599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ithub.com/av250037/Taller_Monlau_Docker_vs_K8s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hub.docker.com/editions/community/docker-ce-desktop-windows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hub.docker.com/signup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localhost/" TargetMode="Externa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microk8s.io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k3s.io/" TargetMode="Externa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containerjournal.com/topics/container-ecosystems/5-container-alternatives-to-docker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kind.sigs.k8s.io/" TargetMode="Externa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azure.microsoft.com/en-us/account/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8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uadroTexto 16">
            <a:extLst>
              <a:ext uri="{FF2B5EF4-FFF2-40B4-BE49-F238E27FC236}">
                <a16:creationId xmlns:a16="http://schemas.microsoft.com/office/drawing/2014/main" id="{C586204B-1CD5-44BD-972E-6A5E516531A3}"/>
              </a:ext>
            </a:extLst>
          </p:cNvPr>
          <p:cNvSpPr txBox="1"/>
          <p:nvPr/>
        </p:nvSpPr>
        <p:spPr>
          <a:xfrm>
            <a:off x="320114" y="1381607"/>
            <a:ext cx="85033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solidFill>
                  <a:schemeClr val="bg1"/>
                </a:solidFill>
              </a:rPr>
              <a:t>Taller Docker vs </a:t>
            </a:r>
            <a:r>
              <a:rPr lang="es-ES" sz="2800" b="1" dirty="0" err="1">
                <a:solidFill>
                  <a:schemeClr val="bg1"/>
                </a:solidFill>
              </a:rPr>
              <a:t>Kubernetes</a:t>
            </a:r>
            <a:endParaRPr lang="es-ES" dirty="0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0F445188-38F3-44F1-A031-576866394C10}"/>
              </a:ext>
            </a:extLst>
          </p:cNvPr>
          <p:cNvSpPr txBox="1"/>
          <p:nvPr/>
        </p:nvSpPr>
        <p:spPr>
          <a:xfrm>
            <a:off x="0" y="3079630"/>
            <a:ext cx="90353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https://github.com/av250037/Taller_Monlau_Docker_vs_K8s</a:t>
            </a:r>
            <a:endParaRPr lang="es-ES" sz="2800" dirty="0">
              <a:solidFill>
                <a:schemeClr val="bg1"/>
              </a:solidFill>
            </a:endParaRPr>
          </a:p>
        </p:txBody>
      </p:sp>
      <p:pic>
        <p:nvPicPr>
          <p:cNvPr id="2" name="Picture 2" descr="Home Formació Professional - Monlau Estudis Professionals">
            <a:extLst>
              <a:ext uri="{FF2B5EF4-FFF2-40B4-BE49-F238E27FC236}">
                <a16:creationId xmlns:a16="http://schemas.microsoft.com/office/drawing/2014/main" id="{9F083DD5-957C-49B2-B585-BF1315F5D4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6840" y="2313470"/>
            <a:ext cx="2550268" cy="2231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3107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uadroTexto 16">
            <a:extLst>
              <a:ext uri="{FF2B5EF4-FFF2-40B4-BE49-F238E27FC236}">
                <a16:creationId xmlns:a16="http://schemas.microsoft.com/office/drawing/2014/main" id="{C586204B-1CD5-44BD-972E-6A5E516531A3}"/>
              </a:ext>
            </a:extLst>
          </p:cNvPr>
          <p:cNvSpPr txBox="1"/>
          <p:nvPr/>
        </p:nvSpPr>
        <p:spPr>
          <a:xfrm>
            <a:off x="320115" y="947974"/>
            <a:ext cx="850337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solidFill>
                  <a:schemeClr val="bg1"/>
                </a:solidFill>
              </a:rPr>
              <a:t>¿Qué es una imagen?</a:t>
            </a:r>
          </a:p>
          <a:p>
            <a:pPr algn="ctr"/>
            <a:endParaRPr lang="es-ES" dirty="0"/>
          </a:p>
          <a:p>
            <a:pPr algn="ctr"/>
            <a:endParaRPr lang="es-ES" dirty="0"/>
          </a:p>
        </p:txBody>
      </p:sp>
      <p:sp>
        <p:nvSpPr>
          <p:cNvPr id="2" name="AutoShape 8" descr="swarm - Docker Hub">
            <a:extLst>
              <a:ext uri="{FF2B5EF4-FFF2-40B4-BE49-F238E27FC236}">
                <a16:creationId xmlns:a16="http://schemas.microsoft.com/office/drawing/2014/main" id="{CDE275BA-F624-4E44-BC98-F51528429C7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6" name="Picture 2" descr="8 BEST Docker Security Tools | by KarthiKeyan Shanmugam | Medium">
            <a:extLst>
              <a:ext uri="{FF2B5EF4-FFF2-40B4-BE49-F238E27FC236}">
                <a16:creationId xmlns:a16="http://schemas.microsoft.com/office/drawing/2014/main" id="{F589BD5D-DD14-4963-A97B-211AE7F3F4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1644" y="2368558"/>
            <a:ext cx="2482985" cy="2120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6ECF5AAA-6C01-44F0-911E-CF3341599897}"/>
              </a:ext>
            </a:extLst>
          </p:cNvPr>
          <p:cNvSpPr/>
          <p:nvPr/>
        </p:nvSpPr>
        <p:spPr>
          <a:xfrm>
            <a:off x="543037" y="1920239"/>
            <a:ext cx="7467600" cy="30175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318F5DF1-2651-4855-8544-DB3B0F817E19}"/>
              </a:ext>
            </a:extLst>
          </p:cNvPr>
          <p:cNvSpPr/>
          <p:nvPr/>
        </p:nvSpPr>
        <p:spPr>
          <a:xfrm>
            <a:off x="1197205" y="4138367"/>
            <a:ext cx="6589336" cy="6127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Capa 1 - FROM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9B53978D-B44A-4294-97B0-39A4B07985E5}"/>
              </a:ext>
            </a:extLst>
          </p:cNvPr>
          <p:cNvSpPr/>
          <p:nvPr/>
        </p:nvSpPr>
        <p:spPr>
          <a:xfrm>
            <a:off x="1197205" y="3205736"/>
            <a:ext cx="6589336" cy="6127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Capa 2 - RUN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1DF21397-7092-4E9D-9FB8-27F70C158F19}"/>
              </a:ext>
            </a:extLst>
          </p:cNvPr>
          <p:cNvSpPr/>
          <p:nvPr/>
        </p:nvSpPr>
        <p:spPr>
          <a:xfrm>
            <a:off x="1197205" y="2273106"/>
            <a:ext cx="6589336" cy="6127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Capa 3 - CMD</a:t>
            </a:r>
          </a:p>
        </p:txBody>
      </p:sp>
      <p:sp>
        <p:nvSpPr>
          <p:cNvPr id="11" name="Cerrar llave 10">
            <a:extLst>
              <a:ext uri="{FF2B5EF4-FFF2-40B4-BE49-F238E27FC236}">
                <a16:creationId xmlns:a16="http://schemas.microsoft.com/office/drawing/2014/main" id="{F9C18A13-2A60-48A6-8E19-274E73CB5044}"/>
              </a:ext>
            </a:extLst>
          </p:cNvPr>
          <p:cNvSpPr/>
          <p:nvPr/>
        </p:nvSpPr>
        <p:spPr>
          <a:xfrm>
            <a:off x="8234733" y="1936621"/>
            <a:ext cx="315378" cy="3017520"/>
          </a:xfrm>
          <a:prstGeom prst="rightBrace">
            <a:avLst>
              <a:gd name="adj1" fmla="val 60068"/>
              <a:gd name="adj2" fmla="val 49783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96217CCC-0A6C-4D33-90D6-75D5CEBD74C0}"/>
              </a:ext>
            </a:extLst>
          </p:cNvPr>
          <p:cNvSpPr txBox="1"/>
          <p:nvPr/>
        </p:nvSpPr>
        <p:spPr>
          <a:xfrm>
            <a:off x="8550112" y="3244334"/>
            <a:ext cx="489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RO</a:t>
            </a:r>
          </a:p>
        </p:txBody>
      </p:sp>
    </p:spTree>
    <p:extLst>
      <p:ext uri="{BB962C8B-B14F-4D97-AF65-F5344CB8AC3E}">
        <p14:creationId xmlns:p14="http://schemas.microsoft.com/office/powerpoint/2010/main" val="3865486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uadroTexto 16">
            <a:extLst>
              <a:ext uri="{FF2B5EF4-FFF2-40B4-BE49-F238E27FC236}">
                <a16:creationId xmlns:a16="http://schemas.microsoft.com/office/drawing/2014/main" id="{C586204B-1CD5-44BD-972E-6A5E516531A3}"/>
              </a:ext>
            </a:extLst>
          </p:cNvPr>
          <p:cNvSpPr txBox="1"/>
          <p:nvPr/>
        </p:nvSpPr>
        <p:spPr>
          <a:xfrm>
            <a:off x="320115" y="947974"/>
            <a:ext cx="850337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solidFill>
                  <a:schemeClr val="bg1"/>
                </a:solidFill>
              </a:rPr>
              <a:t>¿Qué es una imagen?</a:t>
            </a:r>
          </a:p>
          <a:p>
            <a:pPr algn="ctr"/>
            <a:endParaRPr lang="es-ES" dirty="0"/>
          </a:p>
          <a:p>
            <a:pPr algn="ctr"/>
            <a:endParaRPr lang="es-ES" dirty="0"/>
          </a:p>
        </p:txBody>
      </p:sp>
      <p:sp>
        <p:nvSpPr>
          <p:cNvPr id="2" name="AutoShape 8" descr="swarm - Docker Hub">
            <a:extLst>
              <a:ext uri="{FF2B5EF4-FFF2-40B4-BE49-F238E27FC236}">
                <a16:creationId xmlns:a16="http://schemas.microsoft.com/office/drawing/2014/main" id="{CDE275BA-F624-4E44-BC98-F51528429C7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6" name="Picture 2" descr="8 BEST Docker Security Tools | by KarthiKeyan Shanmugam | Medium">
            <a:extLst>
              <a:ext uri="{FF2B5EF4-FFF2-40B4-BE49-F238E27FC236}">
                <a16:creationId xmlns:a16="http://schemas.microsoft.com/office/drawing/2014/main" id="{F589BD5D-DD14-4963-A97B-211AE7F3F4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1644" y="2368558"/>
            <a:ext cx="2482985" cy="2120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C1894678-C66D-4168-9557-81A10217506E}"/>
              </a:ext>
            </a:extLst>
          </p:cNvPr>
          <p:cNvSpPr txBox="1"/>
          <p:nvPr/>
        </p:nvSpPr>
        <p:spPr>
          <a:xfrm>
            <a:off x="933254" y="2025192"/>
            <a:ext cx="750373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err="1">
                <a:solidFill>
                  <a:schemeClr val="bg1"/>
                </a:solidFill>
              </a:rPr>
              <a:t>Dockerfile</a:t>
            </a:r>
            <a:endParaRPr lang="es-ES" b="1" dirty="0">
              <a:solidFill>
                <a:schemeClr val="bg1"/>
              </a:solidFill>
            </a:endParaRPr>
          </a:p>
          <a:p>
            <a:endParaRPr lang="es-ES" dirty="0"/>
          </a:p>
          <a:p>
            <a:endParaRPr lang="es-ES" dirty="0"/>
          </a:p>
          <a:p>
            <a:r>
              <a:rPr lang="es-ES" dirty="0">
                <a:solidFill>
                  <a:schemeClr val="bg1"/>
                </a:solidFill>
              </a:rPr>
              <a:t>FROM centos:7</a:t>
            </a:r>
          </a:p>
          <a:p>
            <a:endParaRPr lang="es-ES" dirty="0">
              <a:solidFill>
                <a:schemeClr val="bg1"/>
              </a:solidFill>
            </a:endParaRPr>
          </a:p>
          <a:p>
            <a:r>
              <a:rPr lang="es-ES" dirty="0">
                <a:solidFill>
                  <a:schemeClr val="bg1"/>
                </a:solidFill>
              </a:rPr>
              <a:t>RUN </a:t>
            </a:r>
            <a:r>
              <a:rPr lang="es-ES" dirty="0" err="1">
                <a:solidFill>
                  <a:schemeClr val="bg1"/>
                </a:solidFill>
              </a:rPr>
              <a:t>yum</a:t>
            </a:r>
            <a:r>
              <a:rPr lang="es-ES" dirty="0">
                <a:solidFill>
                  <a:schemeClr val="bg1"/>
                </a:solidFill>
              </a:rPr>
              <a:t> –y </a:t>
            </a:r>
            <a:r>
              <a:rPr lang="es-ES" dirty="0" err="1">
                <a:solidFill>
                  <a:schemeClr val="bg1"/>
                </a:solidFill>
              </a:rPr>
              <a:t>install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httpd</a:t>
            </a:r>
            <a:endParaRPr lang="es-ES" dirty="0">
              <a:solidFill>
                <a:schemeClr val="bg1"/>
              </a:solidFill>
            </a:endParaRPr>
          </a:p>
          <a:p>
            <a:endParaRPr lang="es-ES" dirty="0">
              <a:solidFill>
                <a:schemeClr val="bg1"/>
              </a:solidFill>
            </a:endParaRPr>
          </a:p>
          <a:p>
            <a:r>
              <a:rPr lang="es-ES" dirty="0">
                <a:solidFill>
                  <a:schemeClr val="bg1"/>
                </a:solidFill>
              </a:rPr>
              <a:t>CMD [“</a:t>
            </a:r>
            <a:r>
              <a:rPr lang="es-ES" dirty="0" err="1">
                <a:solidFill>
                  <a:schemeClr val="bg1"/>
                </a:solidFill>
              </a:rPr>
              <a:t>apachectl</a:t>
            </a:r>
            <a:r>
              <a:rPr lang="es-ES" dirty="0">
                <a:solidFill>
                  <a:schemeClr val="bg1"/>
                </a:solidFill>
              </a:rPr>
              <a:t>”,”-DFOREGROUND”]</a:t>
            </a:r>
          </a:p>
        </p:txBody>
      </p:sp>
    </p:spTree>
    <p:extLst>
      <p:ext uri="{BB962C8B-B14F-4D97-AF65-F5344CB8AC3E}">
        <p14:creationId xmlns:p14="http://schemas.microsoft.com/office/powerpoint/2010/main" val="4232216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uadroTexto 16">
            <a:extLst>
              <a:ext uri="{FF2B5EF4-FFF2-40B4-BE49-F238E27FC236}">
                <a16:creationId xmlns:a16="http://schemas.microsoft.com/office/drawing/2014/main" id="{C586204B-1CD5-44BD-972E-6A5E516531A3}"/>
              </a:ext>
            </a:extLst>
          </p:cNvPr>
          <p:cNvSpPr txBox="1"/>
          <p:nvPr/>
        </p:nvSpPr>
        <p:spPr>
          <a:xfrm>
            <a:off x="320115" y="947974"/>
            <a:ext cx="850337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solidFill>
                  <a:schemeClr val="bg1"/>
                </a:solidFill>
              </a:rPr>
              <a:t>¿Qué es un contenedor?</a:t>
            </a:r>
          </a:p>
          <a:p>
            <a:pPr algn="ctr"/>
            <a:endParaRPr lang="es-ES" dirty="0"/>
          </a:p>
          <a:p>
            <a:pPr algn="ctr"/>
            <a:endParaRPr lang="es-ES" dirty="0"/>
          </a:p>
        </p:txBody>
      </p:sp>
      <p:sp>
        <p:nvSpPr>
          <p:cNvPr id="2" name="AutoShape 8" descr="swarm - Docker Hub">
            <a:extLst>
              <a:ext uri="{FF2B5EF4-FFF2-40B4-BE49-F238E27FC236}">
                <a16:creationId xmlns:a16="http://schemas.microsoft.com/office/drawing/2014/main" id="{CDE275BA-F624-4E44-BC98-F51528429C7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6" name="Picture 2" descr="8 BEST Docker Security Tools | by KarthiKeyan Shanmugam | Medium">
            <a:extLst>
              <a:ext uri="{FF2B5EF4-FFF2-40B4-BE49-F238E27FC236}">
                <a16:creationId xmlns:a16="http://schemas.microsoft.com/office/drawing/2014/main" id="{F589BD5D-DD14-4963-A97B-211AE7F3F4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1644" y="2368558"/>
            <a:ext cx="2482985" cy="2120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6ECF5AAA-6C01-44F0-911E-CF3341599897}"/>
              </a:ext>
            </a:extLst>
          </p:cNvPr>
          <p:cNvSpPr/>
          <p:nvPr/>
        </p:nvSpPr>
        <p:spPr>
          <a:xfrm>
            <a:off x="895546" y="2950876"/>
            <a:ext cx="7115678" cy="29591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318F5DF1-2651-4855-8544-DB3B0F817E19}"/>
              </a:ext>
            </a:extLst>
          </p:cNvPr>
          <p:cNvSpPr/>
          <p:nvPr/>
        </p:nvSpPr>
        <p:spPr>
          <a:xfrm>
            <a:off x="1197792" y="5126296"/>
            <a:ext cx="6589336" cy="6127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Capa 1 - FROM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9B53978D-B44A-4294-97B0-39A4B07985E5}"/>
              </a:ext>
            </a:extLst>
          </p:cNvPr>
          <p:cNvSpPr/>
          <p:nvPr/>
        </p:nvSpPr>
        <p:spPr>
          <a:xfrm>
            <a:off x="1205215" y="4315772"/>
            <a:ext cx="6589336" cy="6127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Capa 2 - RUN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1DF21397-7092-4E9D-9FB8-27F70C158F19}"/>
              </a:ext>
            </a:extLst>
          </p:cNvPr>
          <p:cNvSpPr/>
          <p:nvPr/>
        </p:nvSpPr>
        <p:spPr>
          <a:xfrm>
            <a:off x="1197792" y="3505248"/>
            <a:ext cx="6589336" cy="6127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Capa 3 - CMD</a:t>
            </a:r>
          </a:p>
        </p:txBody>
      </p:sp>
      <p:sp>
        <p:nvSpPr>
          <p:cNvPr id="11" name="Cerrar llave 10">
            <a:extLst>
              <a:ext uri="{FF2B5EF4-FFF2-40B4-BE49-F238E27FC236}">
                <a16:creationId xmlns:a16="http://schemas.microsoft.com/office/drawing/2014/main" id="{F9C18A13-2A60-48A6-8E19-274E73CB5044}"/>
              </a:ext>
            </a:extLst>
          </p:cNvPr>
          <p:cNvSpPr/>
          <p:nvPr/>
        </p:nvSpPr>
        <p:spPr>
          <a:xfrm>
            <a:off x="8168468" y="2950876"/>
            <a:ext cx="278836" cy="2788162"/>
          </a:xfrm>
          <a:prstGeom prst="rightBrace">
            <a:avLst>
              <a:gd name="adj1" fmla="val 60068"/>
              <a:gd name="adj2" fmla="val 49783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96217CCC-0A6C-4D33-90D6-75D5CEBD74C0}"/>
              </a:ext>
            </a:extLst>
          </p:cNvPr>
          <p:cNvSpPr txBox="1"/>
          <p:nvPr/>
        </p:nvSpPr>
        <p:spPr>
          <a:xfrm>
            <a:off x="8452882" y="4045612"/>
            <a:ext cx="489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RO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47AC77FB-D373-4363-86BE-ED46AE3AE1DC}"/>
              </a:ext>
            </a:extLst>
          </p:cNvPr>
          <p:cNvSpPr/>
          <p:nvPr/>
        </p:nvSpPr>
        <p:spPr>
          <a:xfrm>
            <a:off x="895546" y="1539320"/>
            <a:ext cx="7115678" cy="13162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64E2A8B4-ECEB-437D-AE5A-FD287A77C329}"/>
              </a:ext>
            </a:extLst>
          </p:cNvPr>
          <p:cNvSpPr/>
          <p:nvPr/>
        </p:nvSpPr>
        <p:spPr>
          <a:xfrm>
            <a:off x="1197792" y="2049443"/>
            <a:ext cx="6589336" cy="6127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Capa 4 - Ejecución</a:t>
            </a:r>
          </a:p>
        </p:txBody>
      </p:sp>
      <p:sp>
        <p:nvSpPr>
          <p:cNvPr id="15" name="Cerrar llave 14">
            <a:extLst>
              <a:ext uri="{FF2B5EF4-FFF2-40B4-BE49-F238E27FC236}">
                <a16:creationId xmlns:a16="http://schemas.microsoft.com/office/drawing/2014/main" id="{F58FE9DB-A2A0-4095-8992-C576B8D304FF}"/>
              </a:ext>
            </a:extLst>
          </p:cNvPr>
          <p:cNvSpPr/>
          <p:nvPr/>
        </p:nvSpPr>
        <p:spPr>
          <a:xfrm>
            <a:off x="8153044" y="1539319"/>
            <a:ext cx="278836" cy="1316271"/>
          </a:xfrm>
          <a:prstGeom prst="rightBrace">
            <a:avLst>
              <a:gd name="adj1" fmla="val 60068"/>
              <a:gd name="adj2" fmla="val 49783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2883A813-A375-4137-8F7D-8E5078B2AF1B}"/>
              </a:ext>
            </a:extLst>
          </p:cNvPr>
          <p:cNvSpPr txBox="1"/>
          <p:nvPr/>
        </p:nvSpPr>
        <p:spPr>
          <a:xfrm>
            <a:off x="8452882" y="1851643"/>
            <a:ext cx="5245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RW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975293C9-DF15-430E-9C8E-770D791B1E51}"/>
              </a:ext>
            </a:extLst>
          </p:cNvPr>
          <p:cNvSpPr txBox="1"/>
          <p:nvPr/>
        </p:nvSpPr>
        <p:spPr>
          <a:xfrm>
            <a:off x="2331717" y="3053374"/>
            <a:ext cx="43363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>
                <a:solidFill>
                  <a:schemeClr val="bg1"/>
                </a:solidFill>
              </a:rPr>
              <a:t>Imagen</a:t>
            </a:r>
            <a:endParaRPr lang="es-ES" dirty="0"/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28709666-0A2F-447C-B067-8E69BD5D0FAF}"/>
              </a:ext>
            </a:extLst>
          </p:cNvPr>
          <p:cNvSpPr txBox="1"/>
          <p:nvPr/>
        </p:nvSpPr>
        <p:spPr>
          <a:xfrm>
            <a:off x="2379344" y="1577192"/>
            <a:ext cx="43363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>
                <a:solidFill>
                  <a:schemeClr val="bg1"/>
                </a:solidFill>
              </a:rPr>
              <a:t>Contenedor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36825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uadroTexto 16">
            <a:extLst>
              <a:ext uri="{FF2B5EF4-FFF2-40B4-BE49-F238E27FC236}">
                <a16:creationId xmlns:a16="http://schemas.microsoft.com/office/drawing/2014/main" id="{C586204B-1CD5-44BD-972E-6A5E516531A3}"/>
              </a:ext>
            </a:extLst>
          </p:cNvPr>
          <p:cNvSpPr txBox="1"/>
          <p:nvPr/>
        </p:nvSpPr>
        <p:spPr>
          <a:xfrm>
            <a:off x="291834" y="947974"/>
            <a:ext cx="850337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solidFill>
                  <a:schemeClr val="bg1"/>
                </a:solidFill>
              </a:rPr>
              <a:t>¿Qué es un contenedor?</a:t>
            </a:r>
          </a:p>
          <a:p>
            <a:pPr algn="just"/>
            <a:r>
              <a:rPr lang="es-ES" b="1" dirty="0">
                <a:solidFill>
                  <a:schemeClr val="bg1"/>
                </a:solidFill>
              </a:rPr>
              <a:t>Los contenedores son instancias de las imágenes que hemos creado o hemos descargado que se ejecutan de forma aislada.</a:t>
            </a:r>
            <a:endParaRPr lang="es-ES" dirty="0"/>
          </a:p>
        </p:txBody>
      </p:sp>
      <p:sp>
        <p:nvSpPr>
          <p:cNvPr id="2" name="AutoShape 8" descr="swarm - Docker Hub">
            <a:extLst>
              <a:ext uri="{FF2B5EF4-FFF2-40B4-BE49-F238E27FC236}">
                <a16:creationId xmlns:a16="http://schemas.microsoft.com/office/drawing/2014/main" id="{CDE275BA-F624-4E44-BC98-F51528429C7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6" name="Picture 2" descr="8 BEST Docker Security Tools | by KarthiKeyan Shanmugam | Medium">
            <a:extLst>
              <a:ext uri="{FF2B5EF4-FFF2-40B4-BE49-F238E27FC236}">
                <a16:creationId xmlns:a16="http://schemas.microsoft.com/office/drawing/2014/main" id="{F589BD5D-DD14-4963-A97B-211AE7F3F4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1644" y="2368558"/>
            <a:ext cx="2482985" cy="2120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6ECF5AAA-6C01-44F0-911E-CF3341599897}"/>
              </a:ext>
            </a:extLst>
          </p:cNvPr>
          <p:cNvSpPr/>
          <p:nvPr/>
        </p:nvSpPr>
        <p:spPr>
          <a:xfrm>
            <a:off x="933254" y="2346875"/>
            <a:ext cx="7115678" cy="33587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318F5DF1-2651-4855-8544-DB3B0F817E19}"/>
              </a:ext>
            </a:extLst>
          </p:cNvPr>
          <p:cNvSpPr/>
          <p:nvPr/>
        </p:nvSpPr>
        <p:spPr>
          <a:xfrm>
            <a:off x="1235500" y="4890932"/>
            <a:ext cx="6589336" cy="6127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Redes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9B53978D-B44A-4294-97B0-39A4B07985E5}"/>
              </a:ext>
            </a:extLst>
          </p:cNvPr>
          <p:cNvSpPr/>
          <p:nvPr/>
        </p:nvSpPr>
        <p:spPr>
          <a:xfrm>
            <a:off x="1235500" y="4058556"/>
            <a:ext cx="6589336" cy="6127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Volúmenes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1DF21397-7092-4E9D-9FB8-27F70C158F19}"/>
              </a:ext>
            </a:extLst>
          </p:cNvPr>
          <p:cNvSpPr/>
          <p:nvPr/>
        </p:nvSpPr>
        <p:spPr>
          <a:xfrm>
            <a:off x="1235500" y="3205512"/>
            <a:ext cx="6589336" cy="6127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Imagen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D286AC38-01F1-4CF9-A4D8-47CC0BEA3240}"/>
              </a:ext>
            </a:extLst>
          </p:cNvPr>
          <p:cNvSpPr txBox="1"/>
          <p:nvPr/>
        </p:nvSpPr>
        <p:spPr>
          <a:xfrm>
            <a:off x="2280505" y="2565100"/>
            <a:ext cx="43363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>
                <a:solidFill>
                  <a:schemeClr val="bg1"/>
                </a:solidFill>
              </a:rPr>
              <a:t>Contenedor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80245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15D979BC-32E3-4BE9-93B0-F93D39EE71B4}"/>
              </a:ext>
            </a:extLst>
          </p:cNvPr>
          <p:cNvSpPr txBox="1"/>
          <p:nvPr/>
        </p:nvSpPr>
        <p:spPr>
          <a:xfrm>
            <a:off x="287023" y="1758856"/>
            <a:ext cx="862611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s-ES" dirty="0">
              <a:solidFill>
                <a:schemeClr val="bg1"/>
              </a:solidFill>
            </a:endParaRPr>
          </a:p>
          <a:p>
            <a:pPr algn="ctr"/>
            <a:r>
              <a:rPr lang="es-ES" dirty="0">
                <a:solidFill>
                  <a:schemeClr val="bg1"/>
                </a:solidFill>
              </a:rPr>
              <a:t>Preinstalación herramientas adicionales</a:t>
            </a:r>
          </a:p>
          <a:p>
            <a:pPr algn="ctr"/>
            <a:endParaRPr lang="es-ES" dirty="0">
              <a:solidFill>
                <a:schemeClr val="bg1"/>
              </a:solidFill>
            </a:endParaRPr>
          </a:p>
          <a:p>
            <a:pPr algn="ctr"/>
            <a:r>
              <a:rPr lang="es-ES" b="1" dirty="0" err="1">
                <a:solidFill>
                  <a:schemeClr val="bg1"/>
                </a:solidFill>
              </a:rPr>
              <a:t>Chocolatey</a:t>
            </a:r>
            <a:r>
              <a:rPr lang="es-ES" dirty="0">
                <a:solidFill>
                  <a:schemeClr val="bg1"/>
                </a:solidFill>
              </a:rPr>
              <a:t>:</a:t>
            </a:r>
          </a:p>
          <a:p>
            <a:pPr algn="ctr"/>
            <a:r>
              <a:rPr lang="es-ES" dirty="0" err="1">
                <a:solidFill>
                  <a:schemeClr val="bg1"/>
                </a:solidFill>
              </a:rPr>
              <a:t>curl</a:t>
            </a:r>
            <a:r>
              <a:rPr lang="es-ES" dirty="0">
                <a:solidFill>
                  <a:schemeClr val="bg1"/>
                </a:solidFill>
              </a:rPr>
              <a:t> </a:t>
            </a:r>
          </a:p>
          <a:p>
            <a:pPr algn="ctr"/>
            <a:r>
              <a:rPr lang="es-ES" dirty="0" err="1">
                <a:solidFill>
                  <a:schemeClr val="bg1"/>
                </a:solidFill>
              </a:rPr>
              <a:t>mysql-cli</a:t>
            </a:r>
            <a:r>
              <a:rPr lang="es-ES" dirty="0">
                <a:solidFill>
                  <a:schemeClr val="bg1"/>
                </a:solidFill>
              </a:rPr>
              <a:t> </a:t>
            </a:r>
          </a:p>
          <a:p>
            <a:pPr algn="ctr"/>
            <a:r>
              <a:rPr lang="es-ES" dirty="0" err="1">
                <a:solidFill>
                  <a:schemeClr val="bg1"/>
                </a:solidFill>
              </a:rPr>
              <a:t>kubernetes-cli</a:t>
            </a:r>
            <a:r>
              <a:rPr lang="es-ES" dirty="0">
                <a:solidFill>
                  <a:schemeClr val="bg1"/>
                </a:solidFill>
              </a:rPr>
              <a:t> </a:t>
            </a:r>
          </a:p>
          <a:p>
            <a:pPr algn="ctr"/>
            <a:r>
              <a:rPr lang="es-ES" dirty="0" err="1">
                <a:solidFill>
                  <a:schemeClr val="bg1"/>
                </a:solidFill>
              </a:rPr>
              <a:t>kubernetes-helm</a:t>
            </a:r>
            <a:r>
              <a:rPr lang="es-ES" dirty="0">
                <a:solidFill>
                  <a:schemeClr val="bg1"/>
                </a:solidFill>
              </a:rPr>
              <a:t> </a:t>
            </a:r>
          </a:p>
          <a:p>
            <a:pPr algn="ctr"/>
            <a:r>
              <a:rPr lang="es-ES" dirty="0" err="1">
                <a:solidFill>
                  <a:schemeClr val="bg1"/>
                </a:solidFill>
              </a:rPr>
              <a:t>minikube</a:t>
            </a:r>
            <a:r>
              <a:rPr lang="es-ES" dirty="0">
                <a:solidFill>
                  <a:schemeClr val="bg1"/>
                </a:solidFill>
              </a:rPr>
              <a:t> </a:t>
            </a:r>
          </a:p>
          <a:p>
            <a:pPr algn="ctr"/>
            <a:r>
              <a:rPr lang="es-ES" dirty="0" err="1">
                <a:solidFill>
                  <a:schemeClr val="bg1"/>
                </a:solidFill>
              </a:rPr>
              <a:t>openssh</a:t>
            </a:r>
            <a:r>
              <a:rPr lang="es-ES" dirty="0">
                <a:solidFill>
                  <a:schemeClr val="bg1"/>
                </a:solidFill>
              </a:rPr>
              <a:t> -pre </a:t>
            </a:r>
          </a:p>
          <a:p>
            <a:pPr algn="ctr"/>
            <a:endParaRPr lang="es-ES" dirty="0">
              <a:solidFill>
                <a:schemeClr val="bg1"/>
              </a:solidFill>
            </a:endParaRPr>
          </a:p>
          <a:p>
            <a:pPr algn="ctr"/>
            <a:r>
              <a:rPr lang="es-ES" b="1" dirty="0">
                <a:solidFill>
                  <a:schemeClr val="bg1"/>
                </a:solidFill>
              </a:rPr>
              <a:t>Windows </a:t>
            </a:r>
            <a:r>
              <a:rPr lang="es-ES" b="1" dirty="0" err="1">
                <a:solidFill>
                  <a:schemeClr val="bg1"/>
                </a:solidFill>
              </a:rPr>
              <a:t>Subsystem</a:t>
            </a:r>
            <a:r>
              <a:rPr lang="es-ES" b="1" dirty="0">
                <a:solidFill>
                  <a:schemeClr val="bg1"/>
                </a:solidFill>
              </a:rPr>
              <a:t> Linux</a:t>
            </a:r>
          </a:p>
          <a:p>
            <a:pPr algn="ctr"/>
            <a:endParaRPr lang="es-ES" dirty="0">
              <a:solidFill>
                <a:schemeClr val="bg1"/>
              </a:solidFill>
            </a:endParaRPr>
          </a:p>
          <a:p>
            <a:pPr algn="ctr"/>
            <a:r>
              <a:rPr lang="es-ES" b="1" dirty="0">
                <a:solidFill>
                  <a:schemeClr val="bg1"/>
                </a:solidFill>
              </a:rPr>
              <a:t>Visual Studio </a:t>
            </a:r>
            <a:r>
              <a:rPr lang="es-ES" b="1" dirty="0" err="1">
                <a:solidFill>
                  <a:schemeClr val="bg1"/>
                </a:solidFill>
              </a:rPr>
              <a:t>Code</a:t>
            </a: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C586204B-1CD5-44BD-972E-6A5E516531A3}"/>
              </a:ext>
            </a:extLst>
          </p:cNvPr>
          <p:cNvSpPr txBox="1"/>
          <p:nvPr/>
        </p:nvSpPr>
        <p:spPr>
          <a:xfrm>
            <a:off x="348395" y="954332"/>
            <a:ext cx="85033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solidFill>
                  <a:schemeClr val="bg1"/>
                </a:solidFill>
              </a:rPr>
              <a:t>Instalación Docker</a:t>
            </a:r>
            <a:endParaRPr lang="es-ES" dirty="0"/>
          </a:p>
        </p:txBody>
      </p:sp>
      <p:pic>
        <p:nvPicPr>
          <p:cNvPr id="6" name="Picture 2" descr="8 BEST Docker Security Tools | by KarthiKeyan Shanmugam | Medium">
            <a:extLst>
              <a:ext uri="{FF2B5EF4-FFF2-40B4-BE49-F238E27FC236}">
                <a16:creationId xmlns:a16="http://schemas.microsoft.com/office/drawing/2014/main" id="{2D706421-B76A-457C-98D1-578ABF695A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1644" y="2368558"/>
            <a:ext cx="2482985" cy="2120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5406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15D979BC-32E3-4BE9-93B0-F93D39EE71B4}"/>
              </a:ext>
            </a:extLst>
          </p:cNvPr>
          <p:cNvSpPr txBox="1"/>
          <p:nvPr/>
        </p:nvSpPr>
        <p:spPr>
          <a:xfrm>
            <a:off x="348395" y="1684311"/>
            <a:ext cx="86261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dirty="0">
                <a:solidFill>
                  <a:schemeClr val="bg1"/>
                </a:solidFill>
              </a:rPr>
              <a:t>Windows:</a:t>
            </a:r>
          </a:p>
          <a:p>
            <a:pPr algn="just"/>
            <a:endParaRPr lang="es-ES" dirty="0">
              <a:solidFill>
                <a:schemeClr val="bg1"/>
              </a:solidFill>
            </a:endParaRPr>
          </a:p>
          <a:p>
            <a:pPr algn="just"/>
            <a:r>
              <a:rPr lang="es-ES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https://hub.docker.com/editions/community/docker-ce-desktop-windows</a:t>
            </a:r>
            <a:endParaRPr lang="es-ES" dirty="0">
              <a:solidFill>
                <a:schemeClr val="bg1"/>
              </a:solidFill>
            </a:endParaRPr>
          </a:p>
          <a:p>
            <a:pPr algn="just"/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C586204B-1CD5-44BD-972E-6A5E516531A3}"/>
              </a:ext>
            </a:extLst>
          </p:cNvPr>
          <p:cNvSpPr txBox="1"/>
          <p:nvPr/>
        </p:nvSpPr>
        <p:spPr>
          <a:xfrm>
            <a:off x="348395" y="954332"/>
            <a:ext cx="85033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solidFill>
                  <a:schemeClr val="bg1"/>
                </a:solidFill>
              </a:rPr>
              <a:t>Instalación Docker</a:t>
            </a:r>
            <a:endParaRPr lang="es-ES" dirty="0"/>
          </a:p>
        </p:txBody>
      </p:sp>
      <p:pic>
        <p:nvPicPr>
          <p:cNvPr id="6" name="Picture 2" descr="8 BEST Docker Security Tools | by KarthiKeyan Shanmugam | Medium">
            <a:extLst>
              <a:ext uri="{FF2B5EF4-FFF2-40B4-BE49-F238E27FC236}">
                <a16:creationId xmlns:a16="http://schemas.microsoft.com/office/drawing/2014/main" id="{2D706421-B76A-457C-98D1-578ABF695A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1644" y="2368558"/>
            <a:ext cx="2482985" cy="2120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58364331-84BF-4368-B951-21815B20FB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4900" y="2816134"/>
            <a:ext cx="5805026" cy="3087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089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uadroTexto 16">
            <a:extLst>
              <a:ext uri="{FF2B5EF4-FFF2-40B4-BE49-F238E27FC236}">
                <a16:creationId xmlns:a16="http://schemas.microsoft.com/office/drawing/2014/main" id="{C586204B-1CD5-44BD-972E-6A5E516531A3}"/>
              </a:ext>
            </a:extLst>
          </p:cNvPr>
          <p:cNvSpPr txBox="1"/>
          <p:nvPr/>
        </p:nvSpPr>
        <p:spPr>
          <a:xfrm>
            <a:off x="348395" y="954332"/>
            <a:ext cx="85033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solidFill>
                  <a:schemeClr val="bg1"/>
                </a:solidFill>
              </a:rPr>
              <a:t>Instalación Docker</a:t>
            </a:r>
            <a:endParaRPr lang="es-ES" dirty="0"/>
          </a:p>
        </p:txBody>
      </p:sp>
      <p:pic>
        <p:nvPicPr>
          <p:cNvPr id="6" name="Picture 2" descr="8 BEST Docker Security Tools | by KarthiKeyan Shanmugam | Medium">
            <a:extLst>
              <a:ext uri="{FF2B5EF4-FFF2-40B4-BE49-F238E27FC236}">
                <a16:creationId xmlns:a16="http://schemas.microsoft.com/office/drawing/2014/main" id="{2D706421-B76A-457C-98D1-578ABF695A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1644" y="2368558"/>
            <a:ext cx="2482985" cy="2120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AD786A2A-B4A8-4FC5-BA4E-D67C33FF4B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395" y="1681179"/>
            <a:ext cx="8503374" cy="3049829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B3C3367A-7DBD-4243-BD13-66FC4B4A356E}"/>
              </a:ext>
            </a:extLst>
          </p:cNvPr>
          <p:cNvSpPr/>
          <p:nvPr/>
        </p:nvSpPr>
        <p:spPr>
          <a:xfrm>
            <a:off x="348395" y="4934635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es-ES" dirty="0">
                <a:solidFill>
                  <a:schemeClr val="bg1"/>
                </a:solidFill>
              </a:rPr>
              <a:t>Crear cuenta gratuita </a:t>
            </a:r>
            <a:r>
              <a:rPr lang="es-ES" dirty="0">
                <a:solidFill>
                  <a:schemeClr val="bg1"/>
                </a:solidFill>
                <a:sym typeface="Wingdings" panose="05000000000000000000" pitchFamily="2" charset="2"/>
              </a:rPr>
              <a:t> </a:t>
            </a:r>
            <a:r>
              <a:rPr lang="es-ES" dirty="0">
                <a:solidFill>
                  <a:schemeClr val="bg1"/>
                </a:solidFill>
                <a:sym typeface="Wingdings" panose="05000000000000000000" pitchFamily="2" charset="2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https://hub.docker.com/signup</a:t>
            </a:r>
            <a:endParaRPr lang="es-ES" dirty="0">
              <a:solidFill>
                <a:schemeClr val="bg1"/>
              </a:solidFill>
              <a:sym typeface="Wingdings" panose="05000000000000000000" pitchFamily="2" charset="2"/>
            </a:endParaRPr>
          </a:p>
          <a:p>
            <a:pPr algn="just"/>
            <a:endParaRPr lang="es-ES" dirty="0">
              <a:solidFill>
                <a:schemeClr val="bg1"/>
              </a:solidFill>
              <a:sym typeface="Wingdings" panose="05000000000000000000" pitchFamily="2" charset="2"/>
            </a:endParaRPr>
          </a:p>
          <a:p>
            <a:pPr algn="just"/>
            <a:r>
              <a:rPr lang="es-ES" dirty="0" err="1">
                <a:solidFill>
                  <a:schemeClr val="bg1"/>
                </a:solidFill>
                <a:sym typeface="Wingdings" panose="05000000000000000000" pitchFamily="2" charset="2"/>
              </a:rPr>
              <a:t>docker</a:t>
            </a:r>
            <a:r>
              <a:rPr lang="es-ES" dirty="0">
                <a:solidFill>
                  <a:schemeClr val="bg1"/>
                </a:solidFill>
                <a:sym typeface="Wingdings" panose="05000000000000000000" pitchFamily="2" charset="2"/>
              </a:rPr>
              <a:t> run </a:t>
            </a:r>
            <a:r>
              <a:rPr lang="es-ES" dirty="0" err="1">
                <a:solidFill>
                  <a:schemeClr val="bg1"/>
                </a:solidFill>
                <a:sym typeface="Wingdings" panose="05000000000000000000" pitchFamily="2" charset="2"/>
              </a:rPr>
              <a:t>hello-world</a:t>
            </a:r>
            <a:endParaRPr lang="es-ES" dirty="0">
              <a:solidFill>
                <a:schemeClr val="bg1"/>
              </a:solidFill>
              <a:sym typeface="Wingdings" panose="05000000000000000000" pitchFamily="2" charset="2"/>
            </a:endParaRPr>
          </a:p>
          <a:p>
            <a:pPr algn="just"/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1800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15D979BC-32E3-4BE9-93B0-F93D39EE71B4}"/>
              </a:ext>
            </a:extLst>
          </p:cNvPr>
          <p:cNvSpPr txBox="1"/>
          <p:nvPr/>
        </p:nvSpPr>
        <p:spPr>
          <a:xfrm>
            <a:off x="0" y="1583728"/>
            <a:ext cx="60960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dirty="0">
                <a:solidFill>
                  <a:schemeClr val="bg1"/>
                </a:solidFill>
              </a:rPr>
              <a:t>	</a:t>
            </a:r>
            <a:r>
              <a:rPr lang="es-ES" dirty="0" err="1">
                <a:solidFill>
                  <a:schemeClr val="bg1"/>
                </a:solidFill>
              </a:rPr>
              <a:t>Install</a:t>
            </a:r>
            <a:r>
              <a:rPr lang="es-ES" dirty="0">
                <a:solidFill>
                  <a:schemeClr val="bg1"/>
                </a:solidFill>
              </a:rPr>
              <a:t> Docker in Linux.txt </a:t>
            </a:r>
            <a:r>
              <a:rPr lang="es-ES" sz="2400" dirty="0">
                <a:solidFill>
                  <a:schemeClr val="bg1"/>
                </a:solidFill>
              </a:rPr>
              <a:t>(</a:t>
            </a:r>
            <a:r>
              <a:rPr lang="es-ES" sz="2400" b="1" dirty="0">
                <a:solidFill>
                  <a:schemeClr val="bg1"/>
                </a:solidFill>
              </a:rPr>
              <a:t>Ubuntu</a:t>
            </a:r>
            <a:r>
              <a:rPr lang="es-ES" sz="2400" dirty="0">
                <a:solidFill>
                  <a:schemeClr val="bg1"/>
                </a:solidFill>
              </a:rPr>
              <a:t>):</a:t>
            </a:r>
          </a:p>
          <a:p>
            <a:pPr marL="1200150" lvl="2" indent="-285750" algn="just">
              <a:buFont typeface="Arial" panose="020B0604020202020204" pitchFamily="34" charset="0"/>
              <a:buChar char="•"/>
            </a:pPr>
            <a:r>
              <a:rPr lang="es-ES" dirty="0" err="1">
                <a:solidFill>
                  <a:schemeClr val="bg1"/>
                </a:solidFill>
              </a:rPr>
              <a:t>CentOs</a:t>
            </a:r>
            <a:endParaRPr lang="es-ES" dirty="0">
              <a:solidFill>
                <a:schemeClr val="bg1"/>
              </a:solidFill>
            </a:endParaRPr>
          </a:p>
          <a:p>
            <a:pPr marL="1200150" lvl="2" indent="-285750" algn="just">
              <a:buFont typeface="Arial" panose="020B0604020202020204" pitchFamily="34" charset="0"/>
              <a:buChar char="•"/>
            </a:pPr>
            <a:r>
              <a:rPr lang="es-ES" dirty="0" err="1">
                <a:solidFill>
                  <a:schemeClr val="bg1"/>
                </a:solidFill>
              </a:rPr>
              <a:t>Fecora</a:t>
            </a:r>
            <a:endParaRPr lang="es-ES" dirty="0">
              <a:solidFill>
                <a:schemeClr val="bg1"/>
              </a:solidFill>
            </a:endParaRPr>
          </a:p>
          <a:p>
            <a:pPr marL="1200150" lvl="2" indent="-285750" algn="just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</a:rPr>
              <a:t>Debian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C586204B-1CD5-44BD-972E-6A5E516531A3}"/>
              </a:ext>
            </a:extLst>
          </p:cNvPr>
          <p:cNvSpPr txBox="1"/>
          <p:nvPr/>
        </p:nvSpPr>
        <p:spPr>
          <a:xfrm>
            <a:off x="376871" y="906081"/>
            <a:ext cx="85033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solidFill>
                  <a:schemeClr val="bg1"/>
                </a:solidFill>
              </a:rPr>
              <a:t>Instalación Docker</a:t>
            </a:r>
            <a:endParaRPr lang="es-ES" dirty="0"/>
          </a:p>
        </p:txBody>
      </p:sp>
      <p:pic>
        <p:nvPicPr>
          <p:cNvPr id="6" name="Picture 2" descr="8 BEST Docker Security Tools | by KarthiKeyan Shanmugam | Medium">
            <a:extLst>
              <a:ext uri="{FF2B5EF4-FFF2-40B4-BE49-F238E27FC236}">
                <a16:creationId xmlns:a16="http://schemas.microsoft.com/office/drawing/2014/main" id="{2D706421-B76A-457C-98D1-578ABF695A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1644" y="2368558"/>
            <a:ext cx="2482985" cy="2120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601660F7-83CB-4B4F-8231-87A65CD922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743" y="3266172"/>
            <a:ext cx="8069851" cy="2685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310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15D979BC-32E3-4BE9-93B0-F93D39EE71B4}"/>
              </a:ext>
            </a:extLst>
          </p:cNvPr>
          <p:cNvSpPr txBox="1"/>
          <p:nvPr/>
        </p:nvSpPr>
        <p:spPr>
          <a:xfrm>
            <a:off x="0" y="1583728"/>
            <a:ext cx="609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dirty="0">
                <a:solidFill>
                  <a:schemeClr val="bg1"/>
                </a:solidFill>
              </a:rPr>
              <a:t>	</a:t>
            </a:r>
            <a:r>
              <a:rPr lang="es-ES" dirty="0" err="1">
                <a:solidFill>
                  <a:schemeClr val="bg1"/>
                </a:solidFill>
              </a:rPr>
              <a:t>Install</a:t>
            </a:r>
            <a:r>
              <a:rPr lang="es-ES" dirty="0">
                <a:solidFill>
                  <a:schemeClr val="bg1"/>
                </a:solidFill>
              </a:rPr>
              <a:t> Docker in Linux.txt </a:t>
            </a:r>
            <a:r>
              <a:rPr lang="es-ES" sz="2400" dirty="0">
                <a:solidFill>
                  <a:schemeClr val="bg1"/>
                </a:solidFill>
              </a:rPr>
              <a:t>(</a:t>
            </a:r>
            <a:r>
              <a:rPr lang="es-ES" sz="2400" b="1" dirty="0">
                <a:solidFill>
                  <a:schemeClr val="bg1"/>
                </a:solidFill>
              </a:rPr>
              <a:t>Ubuntu</a:t>
            </a:r>
            <a:r>
              <a:rPr lang="es-ES" sz="2400" dirty="0">
                <a:solidFill>
                  <a:schemeClr val="bg1"/>
                </a:solidFill>
              </a:rPr>
              <a:t>):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C586204B-1CD5-44BD-972E-6A5E516531A3}"/>
              </a:ext>
            </a:extLst>
          </p:cNvPr>
          <p:cNvSpPr txBox="1"/>
          <p:nvPr/>
        </p:nvSpPr>
        <p:spPr>
          <a:xfrm>
            <a:off x="376871" y="906081"/>
            <a:ext cx="85033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solidFill>
                  <a:schemeClr val="bg1"/>
                </a:solidFill>
              </a:rPr>
              <a:t>Instalación Docker</a:t>
            </a:r>
            <a:endParaRPr lang="es-ES" dirty="0"/>
          </a:p>
        </p:txBody>
      </p:sp>
      <p:pic>
        <p:nvPicPr>
          <p:cNvPr id="6" name="Picture 2" descr="8 BEST Docker Security Tools | by KarthiKeyan Shanmugam | Medium">
            <a:extLst>
              <a:ext uri="{FF2B5EF4-FFF2-40B4-BE49-F238E27FC236}">
                <a16:creationId xmlns:a16="http://schemas.microsoft.com/office/drawing/2014/main" id="{2D706421-B76A-457C-98D1-578ABF695A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1644" y="2368558"/>
            <a:ext cx="2482985" cy="2120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843AA020-9605-4A8C-881B-EA77D449CF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0808" y="2045393"/>
            <a:ext cx="6915499" cy="3919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97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15D979BC-32E3-4BE9-93B0-F93D39EE71B4}"/>
              </a:ext>
            </a:extLst>
          </p:cNvPr>
          <p:cNvSpPr txBox="1"/>
          <p:nvPr/>
        </p:nvSpPr>
        <p:spPr>
          <a:xfrm>
            <a:off x="574443" y="1923120"/>
            <a:ext cx="5185334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dirty="0">
                <a:solidFill>
                  <a:schemeClr val="bg1"/>
                </a:solidFill>
              </a:rPr>
              <a:t>Nuestros primeros contendores…. </a:t>
            </a:r>
          </a:p>
          <a:p>
            <a:pPr algn="just"/>
            <a:endParaRPr lang="es-ES" dirty="0">
              <a:solidFill>
                <a:schemeClr val="bg1"/>
              </a:solidFill>
            </a:endParaRP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chemeClr val="bg1"/>
                </a:solidFill>
              </a:rPr>
              <a:t>Ejercicio 1 – </a:t>
            </a:r>
            <a:r>
              <a:rPr lang="es-ES" sz="2400" dirty="0" err="1">
                <a:solidFill>
                  <a:schemeClr val="bg1"/>
                </a:solidFill>
              </a:rPr>
              <a:t>nginx</a:t>
            </a:r>
            <a:r>
              <a:rPr lang="es-ES" sz="2400" dirty="0">
                <a:solidFill>
                  <a:schemeClr val="bg1"/>
                </a:solidFill>
              </a:rPr>
              <a:t> </a:t>
            </a: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chemeClr val="bg1"/>
                </a:solidFill>
              </a:rPr>
              <a:t>Ejercicio 2 – Apache</a:t>
            </a: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chemeClr val="bg1"/>
                </a:solidFill>
              </a:rPr>
              <a:t>Ejercicio 3 – Jenkins</a:t>
            </a: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chemeClr val="bg1"/>
                </a:solidFill>
              </a:rPr>
              <a:t>Ejercicio 4 – </a:t>
            </a:r>
            <a:r>
              <a:rPr lang="es-ES" sz="2400" dirty="0" err="1">
                <a:solidFill>
                  <a:schemeClr val="bg1"/>
                </a:solidFill>
              </a:rPr>
              <a:t>CentOs</a:t>
            </a:r>
            <a:endParaRPr lang="es-ES" sz="2400" dirty="0">
              <a:solidFill>
                <a:schemeClr val="bg1"/>
              </a:solidFill>
            </a:endParaRP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chemeClr val="bg1"/>
                </a:solidFill>
              </a:rPr>
              <a:t>Ejercicio 5 - </a:t>
            </a:r>
            <a:r>
              <a:rPr lang="es-ES" sz="2400" dirty="0" err="1">
                <a:solidFill>
                  <a:schemeClr val="bg1"/>
                </a:solidFill>
              </a:rPr>
              <a:t>Postgresql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C586204B-1CD5-44BD-972E-6A5E516531A3}"/>
              </a:ext>
            </a:extLst>
          </p:cNvPr>
          <p:cNvSpPr txBox="1"/>
          <p:nvPr/>
        </p:nvSpPr>
        <p:spPr>
          <a:xfrm>
            <a:off x="263554" y="803503"/>
            <a:ext cx="85033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solidFill>
                  <a:schemeClr val="bg1"/>
                </a:solidFill>
              </a:rPr>
              <a:t>Trabajemos con Docker</a:t>
            </a:r>
          </a:p>
        </p:txBody>
      </p:sp>
      <p:pic>
        <p:nvPicPr>
          <p:cNvPr id="6" name="Picture 2" descr="8 BEST Docker Security Tools | by KarthiKeyan Shanmugam | Medium">
            <a:extLst>
              <a:ext uri="{FF2B5EF4-FFF2-40B4-BE49-F238E27FC236}">
                <a16:creationId xmlns:a16="http://schemas.microsoft.com/office/drawing/2014/main" id="{2D706421-B76A-457C-98D1-578ABF695A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1644" y="2368558"/>
            <a:ext cx="2482985" cy="2120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155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8 BEST Docker Security Tools | by KarthiKeyan Shanmugam | Medium">
            <a:extLst>
              <a:ext uri="{FF2B5EF4-FFF2-40B4-BE49-F238E27FC236}">
                <a16:creationId xmlns:a16="http://schemas.microsoft.com/office/drawing/2014/main" id="{15D3C449-6CF1-4C3B-860F-688342CEC2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1644" y="3115496"/>
            <a:ext cx="2482985" cy="2120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15D979BC-32E3-4BE9-93B0-F93D39EE71B4}"/>
              </a:ext>
            </a:extLst>
          </p:cNvPr>
          <p:cNvSpPr txBox="1"/>
          <p:nvPr/>
        </p:nvSpPr>
        <p:spPr>
          <a:xfrm>
            <a:off x="197371" y="1385711"/>
            <a:ext cx="419551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</a:rPr>
              <a:t>Introducción Docker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</a:rPr>
              <a:t>¿Qué es Docker?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</a:rPr>
              <a:t>Arquitectura Docker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</a:rPr>
              <a:t>¿Qué es una imagen?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</a:rPr>
              <a:t>¿Qué es un contenedor?</a:t>
            </a:r>
          </a:p>
          <a:p>
            <a:pPr lvl="1"/>
            <a:endParaRPr lang="es-ES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</a:rPr>
              <a:t>Instalación Docker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</a:rPr>
              <a:t>Windows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</a:rPr>
              <a:t>Ubuntu LTS</a:t>
            </a:r>
          </a:p>
          <a:p>
            <a:pPr lvl="2"/>
            <a:endParaRPr lang="es-ES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</a:rPr>
              <a:t>Trabajemos con Docker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C586204B-1CD5-44BD-972E-6A5E516531A3}"/>
              </a:ext>
            </a:extLst>
          </p:cNvPr>
          <p:cNvSpPr txBox="1"/>
          <p:nvPr/>
        </p:nvSpPr>
        <p:spPr>
          <a:xfrm>
            <a:off x="320115" y="947974"/>
            <a:ext cx="85033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solidFill>
                  <a:schemeClr val="bg1"/>
                </a:solidFill>
              </a:rPr>
              <a:t>Agenda</a:t>
            </a:r>
            <a:endParaRPr lang="es-ES" dirty="0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0F445188-38F3-44F1-A031-576866394C10}"/>
              </a:ext>
            </a:extLst>
          </p:cNvPr>
          <p:cNvSpPr txBox="1"/>
          <p:nvPr/>
        </p:nvSpPr>
        <p:spPr>
          <a:xfrm>
            <a:off x="4571802" y="1385711"/>
            <a:ext cx="372418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</a:rPr>
              <a:t>Introducción </a:t>
            </a:r>
            <a:r>
              <a:rPr lang="es-ES" dirty="0" err="1">
                <a:solidFill>
                  <a:schemeClr val="bg1"/>
                </a:solidFill>
              </a:rPr>
              <a:t>Kubernetes</a:t>
            </a:r>
            <a:endParaRPr lang="es-ES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 err="1">
                <a:solidFill>
                  <a:schemeClr val="bg1"/>
                </a:solidFill>
              </a:rPr>
              <a:t>História</a:t>
            </a:r>
            <a:r>
              <a:rPr lang="es-ES" dirty="0">
                <a:solidFill>
                  <a:schemeClr val="bg1"/>
                </a:solidFill>
              </a:rPr>
              <a:t> de </a:t>
            </a:r>
            <a:r>
              <a:rPr lang="es-ES" dirty="0" err="1">
                <a:solidFill>
                  <a:schemeClr val="bg1"/>
                </a:solidFill>
              </a:rPr>
              <a:t>kubernetes</a:t>
            </a:r>
            <a:endParaRPr lang="es-ES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</a:rPr>
              <a:t>¿Qué es </a:t>
            </a:r>
            <a:r>
              <a:rPr lang="es-ES" dirty="0" err="1">
                <a:solidFill>
                  <a:schemeClr val="bg1"/>
                </a:solidFill>
              </a:rPr>
              <a:t>Kubernetes</a:t>
            </a:r>
            <a:r>
              <a:rPr lang="es-ES" dirty="0">
                <a:solidFill>
                  <a:schemeClr val="bg1"/>
                </a:solidFill>
              </a:rPr>
              <a:t>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</a:rPr>
              <a:t>Arquitectura </a:t>
            </a:r>
            <a:r>
              <a:rPr lang="es-ES" dirty="0" err="1">
                <a:solidFill>
                  <a:schemeClr val="bg1"/>
                </a:solidFill>
              </a:rPr>
              <a:t>kubernetes</a:t>
            </a:r>
            <a:endParaRPr lang="es-ES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</a:rPr>
              <a:t>Conceptos clave</a:t>
            </a:r>
          </a:p>
          <a:p>
            <a:pPr lvl="1"/>
            <a:endParaRPr lang="es-E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</a:rPr>
              <a:t>Tipos de instalaciones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</a:rPr>
              <a:t>Local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</a:rPr>
              <a:t>Cloud</a:t>
            </a:r>
          </a:p>
          <a:p>
            <a:pPr lvl="1"/>
            <a:endParaRPr lang="es-E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</a:rPr>
              <a:t>Instalación </a:t>
            </a:r>
            <a:r>
              <a:rPr lang="es-ES" dirty="0" err="1">
                <a:solidFill>
                  <a:schemeClr val="bg1"/>
                </a:solidFill>
              </a:rPr>
              <a:t>kubernetes</a:t>
            </a:r>
            <a:endParaRPr lang="es-ES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</a:rPr>
              <a:t>Windows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</a:rPr>
              <a:t>Ubuntu LTS </a:t>
            </a:r>
          </a:p>
          <a:p>
            <a:pPr lvl="1"/>
            <a:endParaRPr lang="es-E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</a:rPr>
              <a:t>Trabajemos con </a:t>
            </a:r>
            <a:r>
              <a:rPr lang="es-ES" dirty="0" err="1">
                <a:solidFill>
                  <a:schemeClr val="bg1"/>
                </a:solidFill>
              </a:rPr>
              <a:t>kubernetes</a:t>
            </a:r>
            <a:endParaRPr lang="es-ES" dirty="0">
              <a:solidFill>
                <a:schemeClr val="bg1"/>
              </a:solidFill>
            </a:endParaRPr>
          </a:p>
        </p:txBody>
      </p:sp>
      <p:pic>
        <p:nvPicPr>
          <p:cNvPr id="6" name="Imagen 5" descr="Logotipo&#10;&#10;Descripción generada automáticamente">
            <a:extLst>
              <a:ext uri="{FF2B5EF4-FFF2-40B4-BE49-F238E27FC236}">
                <a16:creationId xmlns:a16="http://schemas.microsoft.com/office/drawing/2014/main" id="{2428B295-30CD-4C3B-9C0B-FF43D166C2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9428" y="1251175"/>
            <a:ext cx="3092572" cy="1548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288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15D979BC-32E3-4BE9-93B0-F93D39EE71B4}"/>
              </a:ext>
            </a:extLst>
          </p:cNvPr>
          <p:cNvSpPr txBox="1"/>
          <p:nvPr/>
        </p:nvSpPr>
        <p:spPr>
          <a:xfrm>
            <a:off x="202182" y="1590674"/>
            <a:ext cx="862611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u="sng" dirty="0">
                <a:solidFill>
                  <a:schemeClr val="bg1"/>
                </a:solidFill>
              </a:rPr>
              <a:t>Borrar imagenes generadas</a:t>
            </a:r>
            <a:r>
              <a:rPr lang="sv-SE" dirty="0">
                <a:solidFill>
                  <a:schemeClr val="bg1"/>
                </a:solidFill>
              </a:rPr>
              <a:t>:</a:t>
            </a:r>
          </a:p>
          <a:p>
            <a:endParaRPr lang="sv-SE" dirty="0">
              <a:solidFill>
                <a:schemeClr val="bg1"/>
              </a:solidFill>
            </a:endParaRPr>
          </a:p>
          <a:p>
            <a:r>
              <a:rPr lang="sv-SE" dirty="0">
                <a:solidFill>
                  <a:schemeClr val="bg1"/>
                </a:solidFill>
              </a:rPr>
              <a:t>	docker rm -fv postgres centos_test mi-tomcat jenkins_test nginx_test apache_test</a:t>
            </a:r>
          </a:p>
          <a:p>
            <a:endParaRPr lang="sv-SE" dirty="0">
              <a:solidFill>
                <a:schemeClr val="bg1"/>
              </a:solidFill>
            </a:endParaRPr>
          </a:p>
          <a:p>
            <a:r>
              <a:rPr lang="sv-SE" u="sng" dirty="0">
                <a:solidFill>
                  <a:schemeClr val="bg1"/>
                </a:solidFill>
              </a:rPr>
              <a:t>Listar recursos contenedor</a:t>
            </a:r>
            <a:r>
              <a:rPr lang="sv-SE" dirty="0">
                <a:solidFill>
                  <a:schemeClr val="bg1"/>
                </a:solidFill>
              </a:rPr>
              <a:t>:</a:t>
            </a:r>
          </a:p>
          <a:p>
            <a:endParaRPr lang="sv-SE" dirty="0">
              <a:solidFill>
                <a:schemeClr val="bg1"/>
              </a:solidFill>
            </a:endParaRPr>
          </a:p>
          <a:p>
            <a:r>
              <a:rPr lang="sv-SE" dirty="0">
                <a:solidFill>
                  <a:schemeClr val="bg1"/>
                </a:solidFill>
              </a:rPr>
              <a:t>	docker stats postgres</a:t>
            </a:r>
          </a:p>
          <a:p>
            <a:endParaRPr lang="es-ES" u="sng" dirty="0">
              <a:solidFill>
                <a:schemeClr val="bg1"/>
              </a:solidFill>
            </a:endParaRPr>
          </a:p>
          <a:p>
            <a:r>
              <a:rPr lang="es-ES" u="sng" dirty="0">
                <a:solidFill>
                  <a:schemeClr val="bg1"/>
                </a:solidFill>
              </a:rPr>
              <a:t>Limitar recursos de memoria al contenedor</a:t>
            </a:r>
            <a:r>
              <a:rPr lang="es-ES" dirty="0">
                <a:solidFill>
                  <a:schemeClr val="bg1"/>
                </a:solidFill>
              </a:rPr>
              <a:t>:</a:t>
            </a:r>
          </a:p>
          <a:p>
            <a:endParaRPr lang="es-ES" dirty="0">
              <a:solidFill>
                <a:schemeClr val="bg1"/>
              </a:solidFill>
            </a:endParaRPr>
          </a:p>
          <a:p>
            <a:r>
              <a:rPr lang="es-ES" dirty="0">
                <a:solidFill>
                  <a:schemeClr val="bg1"/>
                </a:solidFill>
              </a:rPr>
              <a:t>	</a:t>
            </a:r>
            <a:r>
              <a:rPr lang="en-US" dirty="0">
                <a:solidFill>
                  <a:schemeClr val="bg1"/>
                </a:solidFill>
              </a:rPr>
              <a:t> docker run -</a:t>
            </a:r>
            <a:r>
              <a:rPr lang="en-US" dirty="0" err="1">
                <a:solidFill>
                  <a:schemeClr val="bg1"/>
                </a:solidFill>
              </a:rPr>
              <a:t>dti</a:t>
            </a:r>
            <a:r>
              <a:rPr lang="en-US" dirty="0">
                <a:solidFill>
                  <a:schemeClr val="bg1"/>
                </a:solidFill>
              </a:rPr>
              <a:t> -m "500mb" --name </a:t>
            </a:r>
            <a:r>
              <a:rPr lang="en-US" dirty="0" err="1">
                <a:solidFill>
                  <a:schemeClr val="bg1"/>
                </a:solidFill>
              </a:rPr>
              <a:t>centos_test</a:t>
            </a:r>
            <a:r>
              <a:rPr lang="en-US" dirty="0">
                <a:solidFill>
                  <a:schemeClr val="bg1"/>
                </a:solidFill>
              </a:rPr>
              <a:t> centos:7</a:t>
            </a:r>
            <a:endParaRPr lang="sv-SE" dirty="0">
              <a:solidFill>
                <a:schemeClr val="bg1"/>
              </a:solidFill>
            </a:endParaRPr>
          </a:p>
          <a:p>
            <a:endParaRPr lang="es-ES" u="sng" dirty="0">
              <a:solidFill>
                <a:schemeClr val="bg1"/>
              </a:solidFill>
            </a:endParaRPr>
          </a:p>
          <a:p>
            <a:r>
              <a:rPr lang="es-ES" u="sng" dirty="0">
                <a:solidFill>
                  <a:schemeClr val="bg1"/>
                </a:solidFill>
              </a:rPr>
              <a:t>Limitar recursos de </a:t>
            </a:r>
            <a:r>
              <a:rPr lang="es-ES" u="sng" dirty="0" err="1">
                <a:solidFill>
                  <a:schemeClr val="bg1"/>
                </a:solidFill>
              </a:rPr>
              <a:t>cpu</a:t>
            </a:r>
            <a:r>
              <a:rPr lang="es-ES" u="sng" dirty="0">
                <a:solidFill>
                  <a:schemeClr val="bg1"/>
                </a:solidFill>
              </a:rPr>
              <a:t> al contenedor</a:t>
            </a:r>
            <a:r>
              <a:rPr lang="es-ES" dirty="0">
                <a:solidFill>
                  <a:schemeClr val="bg1"/>
                </a:solidFill>
              </a:rPr>
              <a:t>:</a:t>
            </a:r>
          </a:p>
          <a:p>
            <a:endParaRPr lang="es-ES" dirty="0">
              <a:solidFill>
                <a:schemeClr val="bg1"/>
              </a:solidFill>
            </a:endParaRPr>
          </a:p>
          <a:p>
            <a:r>
              <a:rPr lang="es-ES" dirty="0">
                <a:solidFill>
                  <a:schemeClr val="bg1"/>
                </a:solidFill>
              </a:rPr>
              <a:t>	</a:t>
            </a:r>
            <a:r>
              <a:rPr lang="en-US" dirty="0">
                <a:solidFill>
                  <a:schemeClr val="bg1"/>
                </a:solidFill>
              </a:rPr>
              <a:t> docker run -</a:t>
            </a:r>
            <a:r>
              <a:rPr lang="en-US" dirty="0" err="1">
                <a:solidFill>
                  <a:schemeClr val="bg1"/>
                </a:solidFill>
              </a:rPr>
              <a:t>dti</a:t>
            </a:r>
            <a:r>
              <a:rPr lang="en-US" dirty="0">
                <a:solidFill>
                  <a:schemeClr val="bg1"/>
                </a:solidFill>
              </a:rPr>
              <a:t> --</a:t>
            </a:r>
            <a:r>
              <a:rPr lang="en-US" dirty="0" err="1">
                <a:solidFill>
                  <a:schemeClr val="bg1"/>
                </a:solidFill>
              </a:rPr>
              <a:t>cpuset-cpus</a:t>
            </a:r>
            <a:r>
              <a:rPr lang="en-US" dirty="0">
                <a:solidFill>
                  <a:schemeClr val="bg1"/>
                </a:solidFill>
              </a:rPr>
              <a:t> 0-1 --name </a:t>
            </a:r>
            <a:r>
              <a:rPr lang="en-US" dirty="0" err="1">
                <a:solidFill>
                  <a:schemeClr val="bg1"/>
                </a:solidFill>
              </a:rPr>
              <a:t>centos_test</a:t>
            </a:r>
            <a:r>
              <a:rPr lang="en-US" dirty="0">
                <a:solidFill>
                  <a:schemeClr val="bg1"/>
                </a:solidFill>
              </a:rPr>
              <a:t> centos:7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C586204B-1CD5-44BD-972E-6A5E516531A3}"/>
              </a:ext>
            </a:extLst>
          </p:cNvPr>
          <p:cNvSpPr txBox="1"/>
          <p:nvPr/>
        </p:nvSpPr>
        <p:spPr>
          <a:xfrm>
            <a:off x="263554" y="803503"/>
            <a:ext cx="85033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solidFill>
                  <a:schemeClr val="bg1"/>
                </a:solidFill>
              </a:rPr>
              <a:t>Trabajemos con Docker</a:t>
            </a:r>
          </a:p>
        </p:txBody>
      </p:sp>
      <p:pic>
        <p:nvPicPr>
          <p:cNvPr id="6" name="Picture 2" descr="8 BEST Docker Security Tools | by KarthiKeyan Shanmugam | Medium">
            <a:extLst>
              <a:ext uri="{FF2B5EF4-FFF2-40B4-BE49-F238E27FC236}">
                <a16:creationId xmlns:a16="http://schemas.microsoft.com/office/drawing/2014/main" id="{2D706421-B76A-457C-98D1-578ABF695A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1644" y="2368558"/>
            <a:ext cx="2482985" cy="2120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4430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15D979BC-32E3-4BE9-93B0-F93D39EE71B4}"/>
              </a:ext>
            </a:extLst>
          </p:cNvPr>
          <p:cNvSpPr txBox="1"/>
          <p:nvPr/>
        </p:nvSpPr>
        <p:spPr>
          <a:xfrm>
            <a:off x="197371" y="1710078"/>
            <a:ext cx="862611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u="sng" dirty="0">
                <a:solidFill>
                  <a:schemeClr val="bg1"/>
                </a:solidFill>
              </a:rPr>
              <a:t>Convertir contenedor en una imagen</a:t>
            </a:r>
            <a:r>
              <a:rPr lang="es-ES" dirty="0">
                <a:solidFill>
                  <a:schemeClr val="bg1"/>
                </a:solidFill>
              </a:rPr>
              <a:t>:</a:t>
            </a:r>
          </a:p>
          <a:p>
            <a:pPr algn="just"/>
            <a:endParaRPr lang="es-ES" dirty="0">
              <a:solidFill>
                <a:schemeClr val="bg1"/>
              </a:solidFill>
            </a:endParaRPr>
          </a:p>
          <a:p>
            <a:pPr algn="just"/>
            <a:r>
              <a:rPr lang="es-ES" dirty="0">
                <a:solidFill>
                  <a:schemeClr val="bg1"/>
                </a:solidFill>
              </a:rPr>
              <a:t>	</a:t>
            </a:r>
            <a:r>
              <a:rPr lang="es-ES" dirty="0" err="1">
                <a:solidFill>
                  <a:schemeClr val="bg1"/>
                </a:solidFill>
              </a:rPr>
              <a:t>docker</a:t>
            </a:r>
            <a:r>
              <a:rPr lang="es-ES" dirty="0">
                <a:solidFill>
                  <a:schemeClr val="bg1"/>
                </a:solidFill>
              </a:rPr>
              <a:t>  </a:t>
            </a:r>
            <a:r>
              <a:rPr lang="es-ES" dirty="0" err="1">
                <a:solidFill>
                  <a:schemeClr val="bg1"/>
                </a:solidFill>
              </a:rPr>
              <a:t>commit</a:t>
            </a:r>
            <a:r>
              <a:rPr lang="es-ES" dirty="0">
                <a:solidFill>
                  <a:schemeClr val="bg1"/>
                </a:solidFill>
              </a:rPr>
              <a:t> &lt;&lt;</a:t>
            </a:r>
            <a:r>
              <a:rPr lang="es-ES" dirty="0" err="1">
                <a:solidFill>
                  <a:schemeClr val="bg1"/>
                </a:solidFill>
              </a:rPr>
              <a:t>container_name</a:t>
            </a:r>
            <a:r>
              <a:rPr lang="es-ES" dirty="0">
                <a:solidFill>
                  <a:schemeClr val="bg1"/>
                </a:solidFill>
              </a:rPr>
              <a:t>&gt;&gt; &lt;&lt;</a:t>
            </a:r>
            <a:r>
              <a:rPr lang="es-ES" dirty="0" err="1">
                <a:solidFill>
                  <a:schemeClr val="bg1"/>
                </a:solidFill>
              </a:rPr>
              <a:t>image_name</a:t>
            </a:r>
            <a:r>
              <a:rPr lang="es-ES" dirty="0">
                <a:solidFill>
                  <a:schemeClr val="bg1"/>
                </a:solidFill>
              </a:rPr>
              <a:t>&gt;&gt;</a:t>
            </a:r>
          </a:p>
          <a:p>
            <a:pPr algn="just"/>
            <a:endParaRPr lang="en-US" dirty="0">
              <a:solidFill>
                <a:schemeClr val="bg1"/>
              </a:solidFill>
            </a:endParaRPr>
          </a:p>
          <a:p>
            <a:pPr algn="just"/>
            <a:r>
              <a:rPr lang="en-US" u="sng" dirty="0">
                <a:solidFill>
                  <a:schemeClr val="bg1"/>
                </a:solidFill>
              </a:rPr>
              <a:t>Save/load imagen a </a:t>
            </a:r>
            <a:r>
              <a:rPr lang="en-US" u="sng" dirty="0" err="1">
                <a:solidFill>
                  <a:schemeClr val="bg1"/>
                </a:solidFill>
              </a:rPr>
              <a:t>fichero</a:t>
            </a:r>
            <a:r>
              <a:rPr lang="en-US" dirty="0">
                <a:solidFill>
                  <a:schemeClr val="bg1"/>
                </a:solidFill>
              </a:rPr>
              <a:t>:</a:t>
            </a:r>
          </a:p>
          <a:p>
            <a:pPr algn="just"/>
            <a:endParaRPr lang="en-US" dirty="0">
              <a:solidFill>
                <a:schemeClr val="bg1"/>
              </a:solidFill>
            </a:endParaRPr>
          </a:p>
          <a:p>
            <a:pPr algn="just"/>
            <a:r>
              <a:rPr lang="en-US" dirty="0">
                <a:solidFill>
                  <a:schemeClr val="bg1"/>
                </a:solidFill>
              </a:rPr>
              <a:t>	docker save -o &lt;&lt;file.tar&gt;&gt; &lt;&lt;</a:t>
            </a:r>
            <a:r>
              <a:rPr lang="en-US" dirty="0" err="1">
                <a:solidFill>
                  <a:schemeClr val="bg1"/>
                </a:solidFill>
              </a:rPr>
              <a:t>image_name</a:t>
            </a:r>
            <a:r>
              <a:rPr lang="en-US" dirty="0">
                <a:solidFill>
                  <a:schemeClr val="bg1"/>
                </a:solidFill>
              </a:rPr>
              <a:t>&gt;&gt;</a:t>
            </a:r>
          </a:p>
          <a:p>
            <a:pPr algn="just"/>
            <a:r>
              <a:rPr lang="en-US" dirty="0">
                <a:solidFill>
                  <a:schemeClr val="bg1"/>
                </a:solidFill>
              </a:rPr>
              <a:t>	docker load -</a:t>
            </a:r>
            <a:r>
              <a:rPr lang="en-US" dirty="0" err="1">
                <a:solidFill>
                  <a:schemeClr val="bg1"/>
                </a:solidFill>
              </a:rPr>
              <a:t>i</a:t>
            </a:r>
            <a:r>
              <a:rPr lang="en-US" dirty="0">
                <a:solidFill>
                  <a:schemeClr val="bg1"/>
                </a:solidFill>
              </a:rPr>
              <a:t> &lt;&lt;file.tar&gt;&gt;</a:t>
            </a:r>
          </a:p>
          <a:p>
            <a:pPr algn="just"/>
            <a:endParaRPr lang="en-US" dirty="0">
              <a:solidFill>
                <a:schemeClr val="bg1"/>
              </a:solidFill>
            </a:endParaRPr>
          </a:p>
          <a:p>
            <a:pPr algn="just"/>
            <a:r>
              <a:rPr lang="en-US" u="sng" dirty="0" err="1">
                <a:solidFill>
                  <a:schemeClr val="bg1"/>
                </a:solidFill>
              </a:rPr>
              <a:t>Exportar</a:t>
            </a:r>
            <a:r>
              <a:rPr lang="en-US" u="sng" dirty="0">
                <a:solidFill>
                  <a:schemeClr val="bg1"/>
                </a:solidFill>
              </a:rPr>
              <a:t>/</a:t>
            </a:r>
            <a:r>
              <a:rPr lang="en-US" u="sng" dirty="0" err="1">
                <a:solidFill>
                  <a:schemeClr val="bg1"/>
                </a:solidFill>
              </a:rPr>
              <a:t>importar</a:t>
            </a:r>
            <a:r>
              <a:rPr lang="en-US" u="sng" dirty="0">
                <a:solidFill>
                  <a:schemeClr val="bg1"/>
                </a:solidFill>
              </a:rPr>
              <a:t> </a:t>
            </a:r>
            <a:r>
              <a:rPr lang="en-US" u="sng" dirty="0" err="1">
                <a:solidFill>
                  <a:schemeClr val="bg1"/>
                </a:solidFill>
              </a:rPr>
              <a:t>contenedor</a:t>
            </a:r>
            <a:r>
              <a:rPr lang="en-US" u="sng" dirty="0">
                <a:solidFill>
                  <a:schemeClr val="bg1"/>
                </a:solidFill>
              </a:rPr>
              <a:t> </a:t>
            </a:r>
            <a:r>
              <a:rPr lang="en-US" u="sng" dirty="0" err="1">
                <a:solidFill>
                  <a:schemeClr val="bg1"/>
                </a:solidFill>
              </a:rPr>
              <a:t>en</a:t>
            </a:r>
            <a:r>
              <a:rPr lang="en-US" u="sng" dirty="0">
                <a:solidFill>
                  <a:schemeClr val="bg1"/>
                </a:solidFill>
              </a:rPr>
              <a:t> un </a:t>
            </a:r>
            <a:r>
              <a:rPr lang="en-US" u="sng" dirty="0" err="1">
                <a:solidFill>
                  <a:schemeClr val="bg1"/>
                </a:solidFill>
              </a:rPr>
              <a:t>fichero</a:t>
            </a:r>
            <a:r>
              <a:rPr lang="en-US" dirty="0">
                <a:solidFill>
                  <a:schemeClr val="bg1"/>
                </a:solidFill>
              </a:rPr>
              <a:t>:</a:t>
            </a:r>
          </a:p>
          <a:p>
            <a:pPr algn="just"/>
            <a:endParaRPr lang="en-US" dirty="0">
              <a:solidFill>
                <a:schemeClr val="bg1"/>
              </a:solidFill>
            </a:endParaRPr>
          </a:p>
          <a:p>
            <a:pPr algn="just"/>
            <a:r>
              <a:rPr lang="en-US" dirty="0">
                <a:solidFill>
                  <a:schemeClr val="bg1"/>
                </a:solidFill>
              </a:rPr>
              <a:t>	docker export -o &lt;&lt;file.tar&gt;&gt; &lt;&lt;</a:t>
            </a:r>
            <a:r>
              <a:rPr lang="en-US" dirty="0" err="1">
                <a:solidFill>
                  <a:schemeClr val="bg1"/>
                </a:solidFill>
              </a:rPr>
              <a:t>container_id</a:t>
            </a:r>
            <a:r>
              <a:rPr lang="en-US" dirty="0">
                <a:solidFill>
                  <a:schemeClr val="bg1"/>
                </a:solidFill>
              </a:rPr>
              <a:t>&gt;&gt; </a:t>
            </a:r>
          </a:p>
          <a:p>
            <a:pPr algn="just"/>
            <a:r>
              <a:rPr lang="en-US" dirty="0">
                <a:solidFill>
                  <a:schemeClr val="bg1"/>
                </a:solidFill>
              </a:rPr>
              <a:t>	docker import -</a:t>
            </a:r>
            <a:r>
              <a:rPr lang="en-US" dirty="0" err="1">
                <a:solidFill>
                  <a:schemeClr val="bg1"/>
                </a:solidFill>
              </a:rPr>
              <a:t>i</a:t>
            </a:r>
            <a:r>
              <a:rPr lang="en-US" dirty="0">
                <a:solidFill>
                  <a:schemeClr val="bg1"/>
                </a:solidFill>
              </a:rPr>
              <a:t> &lt;&lt;file.tar&gt;&gt;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C586204B-1CD5-44BD-972E-6A5E516531A3}"/>
              </a:ext>
            </a:extLst>
          </p:cNvPr>
          <p:cNvSpPr txBox="1"/>
          <p:nvPr/>
        </p:nvSpPr>
        <p:spPr>
          <a:xfrm>
            <a:off x="348395" y="954332"/>
            <a:ext cx="85033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solidFill>
                  <a:schemeClr val="bg1"/>
                </a:solidFill>
              </a:rPr>
              <a:t>Trabajemos con Docker</a:t>
            </a:r>
          </a:p>
        </p:txBody>
      </p:sp>
      <p:pic>
        <p:nvPicPr>
          <p:cNvPr id="6" name="Picture 2" descr="8 BEST Docker Security Tools | by KarthiKeyan Shanmugam | Medium">
            <a:extLst>
              <a:ext uri="{FF2B5EF4-FFF2-40B4-BE49-F238E27FC236}">
                <a16:creationId xmlns:a16="http://schemas.microsoft.com/office/drawing/2014/main" id="{2D706421-B76A-457C-98D1-578ABF695A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1644" y="2368558"/>
            <a:ext cx="2482985" cy="2120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8814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15D979BC-32E3-4BE9-93B0-F93D39EE71B4}"/>
              </a:ext>
            </a:extLst>
          </p:cNvPr>
          <p:cNvSpPr txBox="1"/>
          <p:nvPr/>
        </p:nvSpPr>
        <p:spPr>
          <a:xfrm>
            <a:off x="197371" y="1964129"/>
            <a:ext cx="8871214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u="sng" dirty="0">
                <a:solidFill>
                  <a:schemeClr val="bg1"/>
                </a:solidFill>
              </a:rPr>
              <a:t>Docker Hub</a:t>
            </a:r>
            <a:r>
              <a:rPr lang="en-US" dirty="0">
                <a:solidFill>
                  <a:schemeClr val="bg1"/>
                </a:solidFill>
              </a:rPr>
              <a:t>:</a:t>
            </a:r>
          </a:p>
          <a:p>
            <a:pPr algn="just"/>
            <a:endParaRPr lang="en-US" dirty="0">
              <a:solidFill>
                <a:schemeClr val="bg1"/>
              </a:solidFill>
            </a:endParaRPr>
          </a:p>
          <a:p>
            <a:pPr algn="just"/>
            <a:r>
              <a:rPr lang="en-US" dirty="0">
                <a:solidFill>
                  <a:schemeClr val="bg1"/>
                </a:solidFill>
              </a:rPr>
              <a:t>docker login</a:t>
            </a:r>
          </a:p>
          <a:p>
            <a:pPr algn="just"/>
            <a:r>
              <a:rPr lang="en-US" dirty="0">
                <a:solidFill>
                  <a:schemeClr val="bg1"/>
                </a:solidFill>
              </a:rPr>
              <a:t>docker tag &lt;&lt;</a:t>
            </a:r>
            <a:r>
              <a:rPr lang="en-US" dirty="0" err="1">
                <a:solidFill>
                  <a:schemeClr val="bg1"/>
                </a:solidFill>
              </a:rPr>
              <a:t>nombre</a:t>
            </a:r>
            <a:r>
              <a:rPr lang="en-US" dirty="0">
                <a:solidFill>
                  <a:schemeClr val="bg1"/>
                </a:solidFill>
              </a:rPr>
              <a:t> imagen&gt;&gt; &lt;&lt;</a:t>
            </a:r>
            <a:r>
              <a:rPr lang="en-US" dirty="0" err="1">
                <a:solidFill>
                  <a:schemeClr val="bg1"/>
                </a:solidFill>
              </a:rPr>
              <a:t>nombre_usuario</a:t>
            </a:r>
            <a:r>
              <a:rPr lang="en-US" dirty="0">
                <a:solidFill>
                  <a:schemeClr val="bg1"/>
                </a:solidFill>
              </a:rPr>
              <a:t>&gt;&gt;/&lt;&lt;</a:t>
            </a:r>
            <a:r>
              <a:rPr lang="en-US" dirty="0" err="1">
                <a:solidFill>
                  <a:schemeClr val="bg1"/>
                </a:solidFill>
              </a:rPr>
              <a:t>nombre_respositorio:etiqueta</a:t>
            </a:r>
            <a:r>
              <a:rPr lang="en-US" dirty="0">
                <a:solidFill>
                  <a:schemeClr val="bg1"/>
                </a:solidFill>
              </a:rPr>
              <a:t>&gt;&gt;</a:t>
            </a:r>
          </a:p>
          <a:p>
            <a:pPr algn="just"/>
            <a:endParaRPr lang="es-ES" dirty="0">
              <a:solidFill>
                <a:schemeClr val="bg1"/>
              </a:solidFill>
            </a:endParaRPr>
          </a:p>
          <a:p>
            <a:pPr algn="just"/>
            <a:r>
              <a:rPr lang="es-ES" sz="2400" dirty="0">
                <a:solidFill>
                  <a:schemeClr val="bg1"/>
                </a:solidFill>
              </a:rPr>
              <a:t>Ejercicio 6 - </a:t>
            </a:r>
            <a:r>
              <a:rPr lang="es-ES" sz="2400" dirty="0" err="1">
                <a:solidFill>
                  <a:schemeClr val="bg1"/>
                </a:solidFill>
              </a:rPr>
              <a:t>imagenes</a:t>
            </a:r>
            <a:endParaRPr lang="es-ES" sz="2400" dirty="0">
              <a:solidFill>
                <a:schemeClr val="bg1"/>
              </a:solidFill>
            </a:endParaRPr>
          </a:p>
          <a:p>
            <a:pPr algn="just"/>
            <a:endParaRPr lang="es-ES" dirty="0">
              <a:solidFill>
                <a:schemeClr val="bg1"/>
              </a:solidFill>
            </a:endParaRPr>
          </a:p>
          <a:p>
            <a:pPr algn="just"/>
            <a:r>
              <a:rPr lang="es-ES" b="1" u="sng" dirty="0" err="1">
                <a:solidFill>
                  <a:schemeClr val="bg1"/>
                </a:solidFill>
              </a:rPr>
              <a:t>Registry</a:t>
            </a:r>
            <a:r>
              <a:rPr lang="es-ES" b="1" u="sng" dirty="0">
                <a:solidFill>
                  <a:schemeClr val="bg1"/>
                </a:solidFill>
              </a:rPr>
              <a:t> local</a:t>
            </a:r>
            <a:r>
              <a:rPr lang="es-ES" dirty="0">
                <a:solidFill>
                  <a:schemeClr val="bg1"/>
                </a:solidFill>
              </a:rPr>
              <a:t>:</a:t>
            </a:r>
          </a:p>
          <a:p>
            <a:pPr algn="just"/>
            <a:endParaRPr lang="es-ES" dirty="0">
              <a:solidFill>
                <a:schemeClr val="bg1"/>
              </a:solidFill>
            </a:endParaRPr>
          </a:p>
          <a:p>
            <a:pPr algn="just"/>
            <a:r>
              <a:rPr lang="es-ES" sz="2400" dirty="0">
                <a:solidFill>
                  <a:schemeClr val="bg1"/>
                </a:solidFill>
              </a:rPr>
              <a:t>Ejercicio 7 - </a:t>
            </a:r>
            <a:r>
              <a:rPr lang="es-ES" sz="2400" dirty="0" err="1">
                <a:solidFill>
                  <a:schemeClr val="bg1"/>
                </a:solidFill>
              </a:rPr>
              <a:t>imagenes</a:t>
            </a:r>
            <a:endParaRPr lang="es-ES" sz="2400" dirty="0">
              <a:solidFill>
                <a:schemeClr val="bg1"/>
              </a:solidFill>
            </a:endParaRPr>
          </a:p>
          <a:p>
            <a:pPr algn="just"/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C586204B-1CD5-44BD-972E-6A5E516531A3}"/>
              </a:ext>
            </a:extLst>
          </p:cNvPr>
          <p:cNvSpPr txBox="1"/>
          <p:nvPr/>
        </p:nvSpPr>
        <p:spPr>
          <a:xfrm>
            <a:off x="348395" y="954332"/>
            <a:ext cx="850337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solidFill>
                  <a:schemeClr val="bg1"/>
                </a:solidFill>
              </a:rPr>
              <a:t>Trabajemos con Docker</a:t>
            </a:r>
          </a:p>
          <a:p>
            <a:pPr algn="ctr"/>
            <a:r>
              <a:rPr lang="es-ES" dirty="0">
                <a:solidFill>
                  <a:schemeClr val="bg1"/>
                </a:solidFill>
              </a:rPr>
              <a:t>Subir imágenes</a:t>
            </a:r>
            <a:endParaRPr lang="es-ES" b="1" dirty="0">
              <a:solidFill>
                <a:schemeClr val="bg1"/>
              </a:solidFill>
            </a:endParaRPr>
          </a:p>
        </p:txBody>
      </p:sp>
      <p:pic>
        <p:nvPicPr>
          <p:cNvPr id="6" name="Picture 2" descr="8 BEST Docker Security Tools | by KarthiKeyan Shanmugam | Medium">
            <a:extLst>
              <a:ext uri="{FF2B5EF4-FFF2-40B4-BE49-F238E27FC236}">
                <a16:creationId xmlns:a16="http://schemas.microsoft.com/office/drawing/2014/main" id="{2D706421-B76A-457C-98D1-578ABF695A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1644" y="2368558"/>
            <a:ext cx="2482985" cy="2120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6265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15D979BC-32E3-4BE9-93B0-F93D39EE71B4}"/>
              </a:ext>
            </a:extLst>
          </p:cNvPr>
          <p:cNvSpPr txBox="1"/>
          <p:nvPr/>
        </p:nvSpPr>
        <p:spPr>
          <a:xfrm>
            <a:off x="348395" y="1754551"/>
            <a:ext cx="697623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n-US" dirty="0">
              <a:solidFill>
                <a:schemeClr val="bg1"/>
              </a:solidFill>
            </a:endParaRPr>
          </a:p>
          <a:p>
            <a:pPr algn="just"/>
            <a:r>
              <a:rPr lang="en-US" dirty="0">
                <a:solidFill>
                  <a:schemeClr val="bg1"/>
                </a:solidFill>
              </a:rPr>
              <a:t>Los </a:t>
            </a:r>
            <a:r>
              <a:rPr lang="en-US" dirty="0" err="1">
                <a:solidFill>
                  <a:schemeClr val="bg1"/>
                </a:solidFill>
              </a:rPr>
              <a:t>volúmenes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permiten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almacenar</a:t>
            </a:r>
            <a:r>
              <a:rPr lang="en-US" dirty="0">
                <a:solidFill>
                  <a:schemeClr val="bg1"/>
                </a:solidFill>
              </a:rPr>
              <a:t> data </a:t>
            </a:r>
            <a:r>
              <a:rPr lang="en-US" dirty="0" err="1">
                <a:solidFill>
                  <a:schemeClr val="bg1"/>
                </a:solidFill>
              </a:rPr>
              <a:t>persistente</a:t>
            </a:r>
            <a:r>
              <a:rPr lang="en-US" dirty="0">
                <a:solidFill>
                  <a:schemeClr val="bg1"/>
                </a:solidFill>
              </a:rPr>
              <a:t> del </a:t>
            </a:r>
            <a:r>
              <a:rPr lang="en-US" dirty="0" err="1">
                <a:solidFill>
                  <a:schemeClr val="bg1"/>
                </a:solidFill>
              </a:rPr>
              <a:t>contenedor</a:t>
            </a:r>
            <a:r>
              <a:rPr lang="en-US" dirty="0">
                <a:solidFill>
                  <a:schemeClr val="bg1"/>
                </a:solidFill>
              </a:rPr>
              <a:t>:</a:t>
            </a:r>
          </a:p>
          <a:p>
            <a:pPr algn="just"/>
            <a:endParaRPr lang="en-US" dirty="0">
              <a:solidFill>
                <a:schemeClr val="bg1"/>
              </a:solidFill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Host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</a:rPr>
              <a:t>Anonymus</a:t>
            </a:r>
            <a:endParaRPr lang="en-US" dirty="0">
              <a:solidFill>
                <a:schemeClr val="bg1"/>
              </a:solidFill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Named Volumes</a:t>
            </a:r>
          </a:p>
          <a:p>
            <a:pPr algn="just"/>
            <a:endParaRPr lang="en-US" dirty="0">
              <a:solidFill>
                <a:schemeClr val="bg1"/>
              </a:solidFill>
            </a:endParaRPr>
          </a:p>
          <a:p>
            <a:pPr algn="just"/>
            <a:r>
              <a:rPr lang="en-US" sz="2400" dirty="0" err="1">
                <a:solidFill>
                  <a:schemeClr val="bg1"/>
                </a:solidFill>
              </a:rPr>
              <a:t>Ejercicio</a:t>
            </a:r>
            <a:r>
              <a:rPr lang="en-US" sz="2400" dirty="0">
                <a:solidFill>
                  <a:schemeClr val="bg1"/>
                </a:solidFill>
              </a:rPr>
              <a:t> 8 - </a:t>
            </a:r>
            <a:r>
              <a:rPr lang="en-US" sz="2400" dirty="0" err="1">
                <a:solidFill>
                  <a:schemeClr val="bg1"/>
                </a:solidFill>
              </a:rPr>
              <a:t>Volumenes</a:t>
            </a:r>
            <a:endParaRPr lang="en-US" sz="2400" dirty="0">
              <a:solidFill>
                <a:schemeClr val="bg1"/>
              </a:solidFill>
            </a:endParaRPr>
          </a:p>
          <a:p>
            <a:pPr algn="just"/>
            <a:endParaRPr lang="es-ES" dirty="0">
              <a:solidFill>
                <a:schemeClr val="bg1"/>
              </a:solidFill>
            </a:endParaRPr>
          </a:p>
          <a:p>
            <a:pPr algn="just"/>
            <a:r>
              <a:rPr lang="es-ES" dirty="0" err="1">
                <a:solidFill>
                  <a:schemeClr val="bg1"/>
                </a:solidFill>
              </a:rPr>
              <a:t>Imágenez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zombie</a:t>
            </a:r>
            <a:r>
              <a:rPr lang="es-ES" dirty="0">
                <a:solidFill>
                  <a:schemeClr val="bg1"/>
                </a:solidFill>
              </a:rPr>
              <a:t> (</a:t>
            </a:r>
            <a:r>
              <a:rPr lang="en-US" dirty="0">
                <a:solidFill>
                  <a:schemeClr val="bg1"/>
                </a:solidFill>
              </a:rPr>
              <a:t>Dangling)</a:t>
            </a:r>
          </a:p>
          <a:p>
            <a:pPr algn="just"/>
            <a:endParaRPr lang="es-ES" dirty="0">
              <a:solidFill>
                <a:schemeClr val="bg1"/>
              </a:solidFill>
            </a:endParaRPr>
          </a:p>
          <a:p>
            <a:pPr algn="just"/>
            <a:r>
              <a:rPr lang="es-ES" dirty="0">
                <a:solidFill>
                  <a:schemeClr val="bg1"/>
                </a:solidFill>
              </a:rPr>
              <a:t>	</a:t>
            </a:r>
            <a:r>
              <a:rPr lang="en-US" dirty="0">
                <a:solidFill>
                  <a:schemeClr val="bg1"/>
                </a:solidFill>
              </a:rPr>
              <a:t>docker volume ls -f dangling=true -q</a:t>
            </a:r>
          </a:p>
          <a:p>
            <a:pPr algn="just"/>
            <a:r>
              <a:rPr lang="en-US" dirty="0">
                <a:solidFill>
                  <a:schemeClr val="bg1"/>
                </a:solidFill>
              </a:rPr>
              <a:t>	docker volume rm &lt;&lt;</a:t>
            </a:r>
            <a:r>
              <a:rPr lang="en-US" dirty="0" err="1">
                <a:solidFill>
                  <a:schemeClr val="bg1"/>
                </a:solidFill>
              </a:rPr>
              <a:t>volume_id</a:t>
            </a:r>
            <a:r>
              <a:rPr lang="en-US" dirty="0">
                <a:solidFill>
                  <a:schemeClr val="bg1"/>
                </a:solidFill>
              </a:rPr>
              <a:t>&gt;&gt;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C586204B-1CD5-44BD-972E-6A5E516531A3}"/>
              </a:ext>
            </a:extLst>
          </p:cNvPr>
          <p:cNvSpPr txBox="1"/>
          <p:nvPr/>
        </p:nvSpPr>
        <p:spPr>
          <a:xfrm>
            <a:off x="348395" y="954332"/>
            <a:ext cx="850337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solidFill>
                  <a:schemeClr val="bg1"/>
                </a:solidFill>
              </a:rPr>
              <a:t>Trabajemos con Docker</a:t>
            </a:r>
          </a:p>
          <a:p>
            <a:pPr algn="ctr"/>
            <a:r>
              <a:rPr lang="es-ES" b="1" dirty="0">
                <a:solidFill>
                  <a:schemeClr val="bg1"/>
                </a:solidFill>
              </a:rPr>
              <a:t>Volúmenes</a:t>
            </a:r>
          </a:p>
        </p:txBody>
      </p:sp>
      <p:pic>
        <p:nvPicPr>
          <p:cNvPr id="6" name="Picture 2" descr="8 BEST Docker Security Tools | by KarthiKeyan Shanmugam | Medium">
            <a:extLst>
              <a:ext uri="{FF2B5EF4-FFF2-40B4-BE49-F238E27FC236}">
                <a16:creationId xmlns:a16="http://schemas.microsoft.com/office/drawing/2014/main" id="{2D706421-B76A-457C-98D1-578ABF695A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1644" y="2368558"/>
            <a:ext cx="2482985" cy="2120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0510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15D979BC-32E3-4BE9-93B0-F93D39EE71B4}"/>
              </a:ext>
            </a:extLst>
          </p:cNvPr>
          <p:cNvSpPr txBox="1"/>
          <p:nvPr/>
        </p:nvSpPr>
        <p:spPr>
          <a:xfrm>
            <a:off x="197371" y="1901758"/>
            <a:ext cx="8871214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s-ES" dirty="0">
                <a:solidFill>
                  <a:schemeClr val="bg1"/>
                </a:solidFill>
              </a:rPr>
              <a:t>Existen 3 redes preconfiguradas en Docker:</a:t>
            </a:r>
          </a:p>
          <a:p>
            <a:pPr fontAlgn="base"/>
            <a:endParaRPr lang="es-ES" dirty="0">
              <a:solidFill>
                <a:schemeClr val="bg1"/>
              </a:solidFill>
            </a:endParaRP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s-ES" b="1" dirty="0">
                <a:solidFill>
                  <a:schemeClr val="bg1"/>
                </a:solidFill>
              </a:rPr>
              <a:t>Bridge</a:t>
            </a:r>
            <a:r>
              <a:rPr lang="es-ES" dirty="0">
                <a:solidFill>
                  <a:schemeClr val="bg1"/>
                </a:solidFill>
              </a:rPr>
              <a:t>. La red standard que usarán todos los contenedores.</a:t>
            </a: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s-ES" b="1" dirty="0">
                <a:solidFill>
                  <a:schemeClr val="bg1"/>
                </a:solidFill>
              </a:rPr>
              <a:t>Host</a:t>
            </a:r>
            <a:r>
              <a:rPr lang="es-ES" dirty="0">
                <a:solidFill>
                  <a:schemeClr val="bg1"/>
                </a:solidFill>
              </a:rPr>
              <a:t>. El contenedor usará el mismo IP del servidor real que tengamos.</a:t>
            </a: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s-ES" b="1" dirty="0" err="1">
                <a:solidFill>
                  <a:schemeClr val="bg1"/>
                </a:solidFill>
              </a:rPr>
              <a:t>None</a:t>
            </a:r>
            <a:r>
              <a:rPr lang="es-ES" dirty="0">
                <a:solidFill>
                  <a:schemeClr val="bg1"/>
                </a:solidFill>
              </a:rPr>
              <a:t>. Se utiliza para indicar que un contenedor no tiene asignada una red.</a:t>
            </a: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endParaRPr lang="es-ES" dirty="0">
              <a:solidFill>
                <a:schemeClr val="bg1"/>
              </a:solidFill>
            </a:endParaRP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s-ES" dirty="0" err="1">
                <a:solidFill>
                  <a:schemeClr val="bg1"/>
                </a:solidFill>
              </a:rPr>
              <a:t>Overlay</a:t>
            </a:r>
            <a:endParaRPr lang="es-ES" dirty="0">
              <a:solidFill>
                <a:schemeClr val="bg1"/>
              </a:solidFill>
            </a:endParaRP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s-ES" dirty="0" err="1">
                <a:solidFill>
                  <a:schemeClr val="bg1"/>
                </a:solidFill>
              </a:rPr>
              <a:t>Macvlan</a:t>
            </a:r>
            <a:endParaRPr lang="es-ES" dirty="0">
              <a:solidFill>
                <a:schemeClr val="bg1"/>
              </a:solidFill>
            </a:endParaRPr>
          </a:p>
          <a:p>
            <a:pPr algn="just"/>
            <a:r>
              <a:rPr lang="de-DE" dirty="0">
                <a:solidFill>
                  <a:schemeClr val="bg1"/>
                </a:solidFill>
              </a:rPr>
              <a:t>		</a:t>
            </a:r>
          </a:p>
          <a:p>
            <a:pPr algn="just"/>
            <a:r>
              <a:rPr lang="de-DE" sz="2400" dirty="0">
                <a:solidFill>
                  <a:schemeClr val="bg1"/>
                </a:solidFill>
              </a:rPr>
              <a:t>Ejercicio 9 - networks</a:t>
            </a:r>
          </a:p>
          <a:p>
            <a:pPr algn="just"/>
            <a:r>
              <a:rPr lang="de-DE" dirty="0">
                <a:solidFill>
                  <a:schemeClr val="bg1"/>
                </a:solidFill>
              </a:rPr>
              <a:t>	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C586204B-1CD5-44BD-972E-6A5E516531A3}"/>
              </a:ext>
            </a:extLst>
          </p:cNvPr>
          <p:cNvSpPr txBox="1"/>
          <p:nvPr/>
        </p:nvSpPr>
        <p:spPr>
          <a:xfrm>
            <a:off x="348395" y="954332"/>
            <a:ext cx="850337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solidFill>
                  <a:schemeClr val="bg1"/>
                </a:solidFill>
              </a:rPr>
              <a:t>Trabajemos con Docker</a:t>
            </a:r>
          </a:p>
          <a:p>
            <a:pPr algn="ctr"/>
            <a:r>
              <a:rPr lang="es-ES" b="1" dirty="0">
                <a:solidFill>
                  <a:schemeClr val="bg1"/>
                </a:solidFill>
              </a:rPr>
              <a:t>Network</a:t>
            </a:r>
          </a:p>
        </p:txBody>
      </p:sp>
      <p:pic>
        <p:nvPicPr>
          <p:cNvPr id="6" name="Picture 2" descr="8 BEST Docker Security Tools | by KarthiKeyan Shanmugam | Medium">
            <a:extLst>
              <a:ext uri="{FF2B5EF4-FFF2-40B4-BE49-F238E27FC236}">
                <a16:creationId xmlns:a16="http://schemas.microsoft.com/office/drawing/2014/main" id="{2D706421-B76A-457C-98D1-578ABF695A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1644" y="2368558"/>
            <a:ext cx="2482985" cy="2120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5232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15D979BC-32E3-4BE9-93B0-F93D39EE71B4}"/>
              </a:ext>
            </a:extLst>
          </p:cNvPr>
          <p:cNvSpPr txBox="1"/>
          <p:nvPr/>
        </p:nvSpPr>
        <p:spPr>
          <a:xfrm>
            <a:off x="98487" y="2009413"/>
            <a:ext cx="8871214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 err="1">
                <a:solidFill>
                  <a:schemeClr val="bg1"/>
                </a:solidFill>
              </a:rPr>
              <a:t>Ejercicio</a:t>
            </a:r>
            <a:r>
              <a:rPr lang="en-US" sz="2400" dirty="0">
                <a:solidFill>
                  <a:schemeClr val="bg1"/>
                </a:solidFill>
              </a:rPr>
              <a:t> 10 - </a:t>
            </a:r>
            <a:r>
              <a:rPr lang="en-US" sz="2400" dirty="0" err="1">
                <a:solidFill>
                  <a:schemeClr val="bg1"/>
                </a:solidFill>
              </a:rPr>
              <a:t>Dockerfile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nginx</a:t>
            </a:r>
            <a:endParaRPr lang="en-US" sz="2400" dirty="0">
              <a:solidFill>
                <a:schemeClr val="bg1"/>
              </a:solidFill>
            </a:endParaRPr>
          </a:p>
          <a:p>
            <a:pPr algn="just"/>
            <a:r>
              <a:rPr lang="es-ES" sz="2400" dirty="0">
                <a:solidFill>
                  <a:schemeClr val="bg1"/>
                </a:solidFill>
              </a:rPr>
              <a:t>Ejercicio 10 - CentOS + </a:t>
            </a:r>
            <a:r>
              <a:rPr lang="es-ES" sz="2400" dirty="0" err="1">
                <a:solidFill>
                  <a:schemeClr val="bg1"/>
                </a:solidFill>
              </a:rPr>
              <a:t>Nginx</a:t>
            </a:r>
            <a:r>
              <a:rPr lang="es-ES" sz="2400" dirty="0">
                <a:solidFill>
                  <a:schemeClr val="bg1"/>
                </a:solidFill>
              </a:rPr>
              <a:t> + PHP</a:t>
            </a:r>
          </a:p>
          <a:p>
            <a:pPr algn="just"/>
            <a:endParaRPr lang="en-US" dirty="0">
              <a:solidFill>
                <a:schemeClr val="bg1"/>
              </a:solidFill>
            </a:endParaRPr>
          </a:p>
          <a:p>
            <a:pPr algn="just"/>
            <a:r>
              <a:rPr lang="es-ES" dirty="0">
                <a:solidFill>
                  <a:schemeClr val="bg1"/>
                </a:solidFill>
              </a:rPr>
              <a:t>Docker Desktop </a:t>
            </a:r>
            <a:r>
              <a:rPr lang="es-ES" dirty="0">
                <a:solidFill>
                  <a:schemeClr val="bg1"/>
                </a:solidFill>
                <a:sym typeface="Wingdings" panose="05000000000000000000" pitchFamily="2" charset="2"/>
              </a:rPr>
              <a:t> </a:t>
            </a:r>
            <a:r>
              <a:rPr lang="es-ES" dirty="0" err="1">
                <a:solidFill>
                  <a:schemeClr val="bg1"/>
                </a:solidFill>
                <a:sym typeface="Wingdings" panose="05000000000000000000" pitchFamily="2" charset="2"/>
              </a:rPr>
              <a:t>Switch</a:t>
            </a:r>
            <a:r>
              <a:rPr lang="es-ES" dirty="0">
                <a:solidFill>
                  <a:schemeClr val="bg1"/>
                </a:solidFill>
                <a:sym typeface="Wingdings" panose="05000000000000000000" pitchFamily="2" charset="2"/>
              </a:rPr>
              <a:t> </a:t>
            </a:r>
            <a:r>
              <a:rPr lang="es-ES" dirty="0" err="1">
                <a:solidFill>
                  <a:schemeClr val="bg1"/>
                </a:solidFill>
                <a:sym typeface="Wingdings" panose="05000000000000000000" pitchFamily="2" charset="2"/>
              </a:rPr>
              <a:t>to</a:t>
            </a:r>
            <a:r>
              <a:rPr lang="es-ES" dirty="0">
                <a:solidFill>
                  <a:schemeClr val="bg1"/>
                </a:solidFill>
                <a:sym typeface="Wingdings" panose="05000000000000000000" pitchFamily="2" charset="2"/>
              </a:rPr>
              <a:t> Windows </a:t>
            </a:r>
            <a:r>
              <a:rPr lang="es-ES" dirty="0" err="1">
                <a:solidFill>
                  <a:schemeClr val="bg1"/>
                </a:solidFill>
                <a:sym typeface="Wingdings" panose="05000000000000000000" pitchFamily="2" charset="2"/>
              </a:rPr>
              <a:t>containers</a:t>
            </a:r>
            <a:r>
              <a:rPr lang="es-ES" dirty="0">
                <a:solidFill>
                  <a:schemeClr val="bg1"/>
                </a:solidFill>
                <a:sym typeface="Wingdings" panose="05000000000000000000" pitchFamily="2" charset="2"/>
              </a:rPr>
              <a:t>…</a:t>
            </a:r>
          </a:p>
          <a:p>
            <a:pPr algn="just"/>
            <a:endParaRPr lang="es-ES" dirty="0">
              <a:solidFill>
                <a:schemeClr val="bg1"/>
              </a:solidFill>
              <a:sym typeface="Wingdings" panose="05000000000000000000" pitchFamily="2" charset="2"/>
            </a:endParaRPr>
          </a:p>
          <a:p>
            <a:pPr algn="just"/>
            <a:r>
              <a:rPr lang="es-ES" sz="2400" dirty="0">
                <a:solidFill>
                  <a:schemeClr val="bg1"/>
                </a:solidFill>
                <a:sym typeface="Wingdings" panose="05000000000000000000" pitchFamily="2" charset="2"/>
              </a:rPr>
              <a:t>Ejercicio 11 - </a:t>
            </a:r>
            <a:r>
              <a:rPr lang="es-ES" sz="2400" dirty="0" err="1">
                <a:solidFill>
                  <a:schemeClr val="bg1"/>
                </a:solidFill>
                <a:sym typeface="Wingdings" panose="05000000000000000000" pitchFamily="2" charset="2"/>
              </a:rPr>
              <a:t>Dockerfile</a:t>
            </a:r>
            <a:r>
              <a:rPr lang="es-ES" sz="2400" dirty="0">
                <a:solidFill>
                  <a:schemeClr val="bg1"/>
                </a:solidFill>
                <a:sym typeface="Wingdings" panose="05000000000000000000" pitchFamily="2" charset="2"/>
              </a:rPr>
              <a:t> IIS</a:t>
            </a:r>
          </a:p>
          <a:p>
            <a:pPr algn="just"/>
            <a:r>
              <a:rPr lang="es-ES" sz="2400" dirty="0">
                <a:solidFill>
                  <a:schemeClr val="bg1"/>
                </a:solidFill>
                <a:sym typeface="Wingdings" panose="05000000000000000000" pitchFamily="2" charset="2"/>
              </a:rPr>
              <a:t>Ejercicio 11 - IIS Web</a:t>
            </a:r>
            <a:endParaRPr lang="es-ES" dirty="0">
              <a:solidFill>
                <a:schemeClr val="bg1"/>
              </a:solidFill>
              <a:sym typeface="Wingdings" panose="05000000000000000000" pitchFamily="2" charset="2"/>
            </a:endParaRP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C586204B-1CD5-44BD-972E-6A5E516531A3}"/>
              </a:ext>
            </a:extLst>
          </p:cNvPr>
          <p:cNvSpPr txBox="1"/>
          <p:nvPr/>
        </p:nvSpPr>
        <p:spPr>
          <a:xfrm>
            <a:off x="348395" y="954332"/>
            <a:ext cx="850337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solidFill>
                  <a:schemeClr val="bg1"/>
                </a:solidFill>
              </a:rPr>
              <a:t>Trabajemos con Docker</a:t>
            </a:r>
          </a:p>
          <a:p>
            <a:pPr algn="ctr"/>
            <a:r>
              <a:rPr lang="es-ES" b="1" dirty="0">
                <a:solidFill>
                  <a:schemeClr val="bg1"/>
                </a:solidFill>
              </a:rPr>
              <a:t>Creando nuestras primeras </a:t>
            </a:r>
            <a:r>
              <a:rPr lang="es-ES" b="1" dirty="0" err="1">
                <a:solidFill>
                  <a:schemeClr val="bg1"/>
                </a:solidFill>
              </a:rPr>
              <a:t>imagenes</a:t>
            </a:r>
            <a:r>
              <a:rPr lang="es-ES" b="1" dirty="0">
                <a:solidFill>
                  <a:schemeClr val="bg1"/>
                </a:solidFill>
              </a:rPr>
              <a:t> personalizadas</a:t>
            </a:r>
          </a:p>
        </p:txBody>
      </p:sp>
      <p:pic>
        <p:nvPicPr>
          <p:cNvPr id="6" name="Picture 2" descr="8 BEST Docker Security Tools | by KarthiKeyan Shanmugam | Medium">
            <a:extLst>
              <a:ext uri="{FF2B5EF4-FFF2-40B4-BE49-F238E27FC236}">
                <a16:creationId xmlns:a16="http://schemas.microsoft.com/office/drawing/2014/main" id="{2D706421-B76A-457C-98D1-578ABF695A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1644" y="2368558"/>
            <a:ext cx="2482985" cy="2120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5457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15D979BC-32E3-4BE9-93B0-F93D39EE71B4}"/>
              </a:ext>
            </a:extLst>
          </p:cNvPr>
          <p:cNvSpPr txBox="1"/>
          <p:nvPr/>
        </p:nvSpPr>
        <p:spPr>
          <a:xfrm>
            <a:off x="164475" y="1967746"/>
            <a:ext cx="887121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dirty="0">
                <a:solidFill>
                  <a:schemeClr val="bg1"/>
                </a:solidFill>
              </a:rPr>
              <a:t>Aplicaciones </a:t>
            </a:r>
            <a:r>
              <a:rPr lang="es-ES" dirty="0" err="1">
                <a:solidFill>
                  <a:schemeClr val="bg1"/>
                </a:solidFill>
              </a:rPr>
              <a:t>multicontenedor</a:t>
            </a:r>
            <a:r>
              <a:rPr lang="es-ES" dirty="0">
                <a:solidFill>
                  <a:schemeClr val="bg1"/>
                </a:solidFill>
              </a:rPr>
              <a:t>:</a:t>
            </a:r>
          </a:p>
          <a:p>
            <a:pPr algn="just"/>
            <a:endParaRPr lang="es-ES" dirty="0">
              <a:solidFill>
                <a:schemeClr val="bg1"/>
              </a:solidFill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s-ES" dirty="0" err="1">
                <a:solidFill>
                  <a:schemeClr val="bg1"/>
                </a:solidFill>
              </a:rPr>
              <a:t>Imagenes</a:t>
            </a:r>
            <a:endParaRPr lang="es-ES" dirty="0">
              <a:solidFill>
                <a:schemeClr val="bg1"/>
              </a:solidFill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</a:rPr>
              <a:t>Contenedores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</a:rPr>
              <a:t>Volúmenes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</a:rPr>
              <a:t>Redes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s-ES" dirty="0" err="1">
                <a:solidFill>
                  <a:schemeClr val="bg1"/>
                </a:solidFill>
              </a:rPr>
              <a:t>Ec</a:t>
            </a:r>
            <a:r>
              <a:rPr lang="es-ES" dirty="0">
                <a:solidFill>
                  <a:schemeClr val="bg1"/>
                </a:solidFill>
              </a:rPr>
              <a:t>…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endParaRPr lang="es-ES" dirty="0">
              <a:solidFill>
                <a:schemeClr val="bg1"/>
              </a:solidFill>
            </a:endParaRPr>
          </a:p>
          <a:p>
            <a:pPr algn="just"/>
            <a:r>
              <a:rPr lang="es-ES" dirty="0">
                <a:solidFill>
                  <a:schemeClr val="bg1"/>
                </a:solidFill>
              </a:rPr>
              <a:t>Definición de fichero </a:t>
            </a:r>
            <a:r>
              <a:rPr lang="es-ES" dirty="0" err="1">
                <a:solidFill>
                  <a:schemeClr val="bg1"/>
                </a:solidFill>
              </a:rPr>
              <a:t>yaml</a:t>
            </a:r>
            <a:endParaRPr lang="es-ES" dirty="0">
              <a:solidFill>
                <a:schemeClr val="bg1"/>
              </a:solidFill>
            </a:endParaRPr>
          </a:p>
          <a:p>
            <a:pPr algn="just"/>
            <a:endParaRPr lang="es-ES" dirty="0">
              <a:solidFill>
                <a:schemeClr val="bg1"/>
              </a:solidFill>
            </a:endParaRPr>
          </a:p>
          <a:p>
            <a:pPr algn="just"/>
            <a:r>
              <a:rPr lang="es-ES" dirty="0">
                <a:solidFill>
                  <a:schemeClr val="bg1"/>
                </a:solidFill>
              </a:rPr>
              <a:t>	</a:t>
            </a:r>
            <a:r>
              <a:rPr lang="es-ES" dirty="0" err="1">
                <a:solidFill>
                  <a:schemeClr val="bg1"/>
                </a:solidFill>
              </a:rPr>
              <a:t>docker-compose.yml</a:t>
            </a:r>
            <a:r>
              <a:rPr lang="es-ES" dirty="0">
                <a:solidFill>
                  <a:schemeClr val="bg1"/>
                </a:solidFill>
              </a:rPr>
              <a:t> 	</a:t>
            </a:r>
            <a:r>
              <a:rPr lang="es-ES" dirty="0">
                <a:solidFill>
                  <a:schemeClr val="bg1"/>
                </a:solidFill>
                <a:sym typeface="Wingdings" panose="05000000000000000000" pitchFamily="2" charset="2"/>
              </a:rPr>
              <a:t>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C586204B-1CD5-44BD-972E-6A5E516531A3}"/>
              </a:ext>
            </a:extLst>
          </p:cNvPr>
          <p:cNvSpPr txBox="1"/>
          <p:nvPr/>
        </p:nvSpPr>
        <p:spPr>
          <a:xfrm>
            <a:off x="348395" y="954332"/>
            <a:ext cx="850337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solidFill>
                  <a:schemeClr val="bg1"/>
                </a:solidFill>
              </a:rPr>
              <a:t>Trabajemos con Docker</a:t>
            </a:r>
          </a:p>
          <a:p>
            <a:pPr algn="ctr"/>
            <a:r>
              <a:rPr lang="es-ES" b="1" dirty="0">
                <a:solidFill>
                  <a:schemeClr val="bg1"/>
                </a:solidFill>
              </a:rPr>
              <a:t>Docker </a:t>
            </a:r>
            <a:r>
              <a:rPr lang="es-ES" b="1" dirty="0" err="1">
                <a:solidFill>
                  <a:schemeClr val="bg1"/>
                </a:solidFill>
              </a:rPr>
              <a:t>compose</a:t>
            </a:r>
            <a:endParaRPr lang="es-ES" b="1" dirty="0">
              <a:solidFill>
                <a:schemeClr val="bg1"/>
              </a:solidFill>
            </a:endParaRPr>
          </a:p>
        </p:txBody>
      </p:sp>
      <p:pic>
        <p:nvPicPr>
          <p:cNvPr id="6" name="Picture 2" descr="8 BEST Docker Security Tools | by KarthiKeyan Shanmugam | Medium">
            <a:extLst>
              <a:ext uri="{FF2B5EF4-FFF2-40B4-BE49-F238E27FC236}">
                <a16:creationId xmlns:a16="http://schemas.microsoft.com/office/drawing/2014/main" id="{2D706421-B76A-457C-98D1-578ABF695A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1644" y="2368558"/>
            <a:ext cx="2482985" cy="2120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3EE937EF-33E1-4181-A99F-C2B56C5E53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5685" y="2000333"/>
            <a:ext cx="4881754" cy="3139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581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15D979BC-32E3-4BE9-93B0-F93D39EE71B4}"/>
              </a:ext>
            </a:extLst>
          </p:cNvPr>
          <p:cNvSpPr txBox="1"/>
          <p:nvPr/>
        </p:nvSpPr>
        <p:spPr>
          <a:xfrm>
            <a:off x="164475" y="1660283"/>
            <a:ext cx="8871214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dirty="0">
                <a:solidFill>
                  <a:schemeClr val="bg1"/>
                </a:solidFill>
              </a:rPr>
              <a:t>Docker Desktop </a:t>
            </a:r>
            <a:r>
              <a:rPr lang="es-ES" dirty="0">
                <a:solidFill>
                  <a:schemeClr val="bg1"/>
                </a:solidFill>
                <a:sym typeface="Wingdings" panose="05000000000000000000" pitchFamily="2" charset="2"/>
              </a:rPr>
              <a:t> </a:t>
            </a:r>
            <a:r>
              <a:rPr lang="es-ES" dirty="0" err="1">
                <a:solidFill>
                  <a:schemeClr val="bg1"/>
                </a:solidFill>
                <a:sym typeface="Wingdings" panose="05000000000000000000" pitchFamily="2" charset="2"/>
              </a:rPr>
              <a:t>Switch</a:t>
            </a:r>
            <a:r>
              <a:rPr lang="es-ES" dirty="0">
                <a:solidFill>
                  <a:schemeClr val="bg1"/>
                </a:solidFill>
                <a:sym typeface="Wingdings" panose="05000000000000000000" pitchFamily="2" charset="2"/>
              </a:rPr>
              <a:t> </a:t>
            </a:r>
            <a:r>
              <a:rPr lang="es-ES" dirty="0" err="1">
                <a:solidFill>
                  <a:schemeClr val="bg1"/>
                </a:solidFill>
                <a:sym typeface="Wingdings" panose="05000000000000000000" pitchFamily="2" charset="2"/>
              </a:rPr>
              <a:t>to</a:t>
            </a:r>
            <a:r>
              <a:rPr lang="es-ES" dirty="0">
                <a:solidFill>
                  <a:schemeClr val="bg1"/>
                </a:solidFill>
                <a:sym typeface="Wingdings" panose="05000000000000000000" pitchFamily="2" charset="2"/>
              </a:rPr>
              <a:t>  Linux </a:t>
            </a:r>
            <a:r>
              <a:rPr lang="es-ES" dirty="0" err="1">
                <a:solidFill>
                  <a:schemeClr val="bg1"/>
                </a:solidFill>
                <a:sym typeface="Wingdings" panose="05000000000000000000" pitchFamily="2" charset="2"/>
              </a:rPr>
              <a:t>containers</a:t>
            </a:r>
            <a:r>
              <a:rPr lang="es-ES" dirty="0">
                <a:solidFill>
                  <a:schemeClr val="bg1"/>
                </a:solidFill>
                <a:sym typeface="Wingdings" panose="05000000000000000000" pitchFamily="2" charset="2"/>
              </a:rPr>
              <a:t>…</a:t>
            </a:r>
          </a:p>
          <a:p>
            <a:pPr algn="just"/>
            <a:endParaRPr lang="es-ES" sz="2400" dirty="0">
              <a:solidFill>
                <a:schemeClr val="bg1"/>
              </a:solidFill>
            </a:endParaRPr>
          </a:p>
          <a:p>
            <a:pPr algn="just"/>
            <a:r>
              <a:rPr lang="es-ES" sz="2400" dirty="0">
                <a:solidFill>
                  <a:schemeClr val="bg1"/>
                </a:solidFill>
              </a:rPr>
              <a:t>Ejercicio 12 – Docker </a:t>
            </a:r>
            <a:r>
              <a:rPr lang="es-ES" sz="2400" dirty="0" err="1">
                <a:solidFill>
                  <a:schemeClr val="bg1"/>
                </a:solidFill>
              </a:rPr>
              <a:t>Compose</a:t>
            </a:r>
            <a:endParaRPr lang="es-ES" sz="2400" dirty="0">
              <a:solidFill>
                <a:schemeClr val="bg1"/>
              </a:solidFill>
            </a:endParaRPr>
          </a:p>
          <a:p>
            <a:pPr algn="just"/>
            <a:r>
              <a:rPr lang="es-ES" sz="2400" dirty="0">
                <a:solidFill>
                  <a:schemeClr val="bg1"/>
                </a:solidFill>
              </a:rPr>
              <a:t>		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s-ES" sz="2400" dirty="0" err="1">
                <a:solidFill>
                  <a:schemeClr val="bg1"/>
                </a:solidFill>
              </a:rPr>
              <a:t>Mysql</a:t>
            </a:r>
            <a:r>
              <a:rPr lang="es-ES" sz="2400" dirty="0">
                <a:solidFill>
                  <a:schemeClr val="bg1"/>
                </a:solidFill>
              </a:rPr>
              <a:t> y </a:t>
            </a:r>
            <a:r>
              <a:rPr lang="es-ES" sz="2400" dirty="0" err="1">
                <a:solidFill>
                  <a:schemeClr val="bg1"/>
                </a:solidFill>
              </a:rPr>
              <a:t>Wordpress</a:t>
            </a:r>
            <a:r>
              <a:rPr lang="es-ES" sz="2400" dirty="0">
                <a:solidFill>
                  <a:schemeClr val="bg1"/>
                </a:solidFill>
              </a:rPr>
              <a:t> 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s-ES" sz="2400" dirty="0" err="1">
                <a:solidFill>
                  <a:schemeClr val="bg1"/>
                </a:solidFill>
                <a:sym typeface="Wingdings" panose="05000000000000000000" pitchFamily="2" charset="2"/>
              </a:rPr>
              <a:t>PrestaShop</a:t>
            </a:r>
            <a:r>
              <a:rPr lang="es-ES" sz="2400" dirty="0">
                <a:solidFill>
                  <a:schemeClr val="bg1"/>
                </a:solidFill>
                <a:sym typeface="Wingdings" panose="05000000000000000000" pitchFamily="2" charset="2"/>
              </a:rPr>
              <a:t> y </a:t>
            </a:r>
            <a:r>
              <a:rPr lang="es-ES" sz="2400" dirty="0" err="1">
                <a:solidFill>
                  <a:schemeClr val="bg1"/>
                </a:solidFill>
                <a:sym typeface="Wingdings" panose="05000000000000000000" pitchFamily="2" charset="2"/>
              </a:rPr>
              <a:t>Mysql</a:t>
            </a:r>
            <a:r>
              <a:rPr lang="es-ES" sz="2400" dirty="0">
                <a:solidFill>
                  <a:schemeClr val="bg1"/>
                </a:solidFill>
                <a:sym typeface="Wingdings" panose="05000000000000000000" pitchFamily="2" charset="2"/>
              </a:rPr>
              <a:t> 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chemeClr val="bg1"/>
                </a:solidFill>
                <a:sym typeface="Wingdings" panose="05000000000000000000" pitchFamily="2" charset="2"/>
              </a:rPr>
              <a:t>Joomla y </a:t>
            </a:r>
            <a:r>
              <a:rPr lang="es-ES" sz="2400" dirty="0" err="1">
                <a:solidFill>
                  <a:schemeClr val="bg1"/>
                </a:solidFill>
                <a:sym typeface="Wingdings" panose="05000000000000000000" pitchFamily="2" charset="2"/>
              </a:rPr>
              <a:t>Mysql</a:t>
            </a:r>
            <a:r>
              <a:rPr lang="es-ES" sz="2400" dirty="0">
                <a:solidFill>
                  <a:schemeClr val="bg1"/>
                </a:solidFill>
                <a:sym typeface="Wingdings" panose="05000000000000000000" pitchFamily="2" charset="2"/>
              </a:rPr>
              <a:t> 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s-ES" sz="2400" dirty="0" err="1">
                <a:solidFill>
                  <a:schemeClr val="bg1"/>
                </a:solidFill>
                <a:sym typeface="Wingdings" panose="05000000000000000000" pitchFamily="2" charset="2"/>
              </a:rPr>
              <a:t>Zabbix</a:t>
            </a:r>
            <a:endParaRPr lang="es-ES" sz="2400" dirty="0">
              <a:solidFill>
                <a:schemeClr val="bg1"/>
              </a:solidFill>
              <a:sym typeface="Wingdings" panose="05000000000000000000" pitchFamily="2" charset="2"/>
            </a:endParaRP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s-ES" sz="2400" dirty="0" err="1">
                <a:solidFill>
                  <a:schemeClr val="bg1"/>
                </a:solidFill>
                <a:sym typeface="Wingdings" panose="05000000000000000000" pitchFamily="2" charset="2"/>
              </a:rPr>
              <a:t>Nginx</a:t>
            </a:r>
            <a:endParaRPr lang="es-ES" sz="2400" dirty="0">
              <a:solidFill>
                <a:schemeClr val="bg1"/>
              </a:solidFill>
              <a:sym typeface="Wingdings" panose="05000000000000000000" pitchFamily="2" charset="2"/>
            </a:endParaRPr>
          </a:p>
          <a:p>
            <a:pPr algn="just"/>
            <a:endParaRPr lang="es-ES" dirty="0">
              <a:solidFill>
                <a:schemeClr val="bg1"/>
              </a:solidFill>
              <a:sym typeface="Wingdings" panose="05000000000000000000" pitchFamily="2" charset="2"/>
            </a:endParaRPr>
          </a:p>
          <a:p>
            <a:pPr algn="just"/>
            <a:r>
              <a:rPr lang="es-ES" dirty="0" err="1">
                <a:solidFill>
                  <a:schemeClr val="bg1"/>
                </a:solidFill>
                <a:sym typeface="Wingdings" panose="05000000000000000000" pitchFamily="2" charset="2"/>
              </a:rPr>
              <a:t>docker-compose</a:t>
            </a:r>
            <a:r>
              <a:rPr lang="es-ES" dirty="0">
                <a:solidFill>
                  <a:schemeClr val="bg1"/>
                </a:solidFill>
                <a:sym typeface="Wingdings" panose="05000000000000000000" pitchFamily="2" charset="2"/>
              </a:rPr>
              <a:t> up -d</a:t>
            </a:r>
          </a:p>
          <a:p>
            <a:pPr algn="just"/>
            <a:r>
              <a:rPr lang="es-ES" dirty="0">
                <a:solidFill>
                  <a:schemeClr val="bg1"/>
                </a:solidFill>
                <a:sym typeface="Wingdings" panose="05000000000000000000" pitchFamily="2" charset="2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http://localhost</a:t>
            </a:r>
            <a:endParaRPr lang="es-ES" dirty="0">
              <a:solidFill>
                <a:schemeClr val="bg1"/>
              </a:solidFill>
              <a:sym typeface="Wingdings" panose="05000000000000000000" pitchFamily="2" charset="2"/>
            </a:endParaRPr>
          </a:p>
          <a:p>
            <a:pPr algn="just"/>
            <a:r>
              <a:rPr lang="es-ES" dirty="0" err="1">
                <a:solidFill>
                  <a:schemeClr val="bg1"/>
                </a:solidFill>
              </a:rPr>
              <a:t>docker-compose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down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C586204B-1CD5-44BD-972E-6A5E516531A3}"/>
              </a:ext>
            </a:extLst>
          </p:cNvPr>
          <p:cNvSpPr txBox="1"/>
          <p:nvPr/>
        </p:nvSpPr>
        <p:spPr>
          <a:xfrm>
            <a:off x="348395" y="860064"/>
            <a:ext cx="850337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solidFill>
                  <a:schemeClr val="bg1"/>
                </a:solidFill>
              </a:rPr>
              <a:t>Trabajemos con Docker</a:t>
            </a:r>
          </a:p>
          <a:p>
            <a:pPr algn="ctr"/>
            <a:r>
              <a:rPr lang="es-ES" b="1" dirty="0">
                <a:solidFill>
                  <a:schemeClr val="bg1"/>
                </a:solidFill>
              </a:rPr>
              <a:t>Docker </a:t>
            </a:r>
            <a:r>
              <a:rPr lang="es-ES" b="1" dirty="0" err="1">
                <a:solidFill>
                  <a:schemeClr val="bg1"/>
                </a:solidFill>
              </a:rPr>
              <a:t>compose</a:t>
            </a:r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6" name="Picture 2" descr="8 BEST Docker Security Tools | by KarthiKeyan Shanmugam | Medium">
            <a:extLst>
              <a:ext uri="{FF2B5EF4-FFF2-40B4-BE49-F238E27FC236}">
                <a16:creationId xmlns:a16="http://schemas.microsoft.com/office/drawing/2014/main" id="{2D706421-B76A-457C-98D1-578ABF695A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1644" y="2368558"/>
            <a:ext cx="2482985" cy="2120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5922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15D979BC-32E3-4BE9-93B0-F93D39EE71B4}"/>
              </a:ext>
            </a:extLst>
          </p:cNvPr>
          <p:cNvSpPr txBox="1"/>
          <p:nvPr/>
        </p:nvSpPr>
        <p:spPr>
          <a:xfrm>
            <a:off x="122252" y="1654478"/>
            <a:ext cx="895566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dirty="0" err="1">
                <a:solidFill>
                  <a:schemeClr val="bg1"/>
                </a:solidFill>
              </a:rPr>
              <a:t>Kubernetes</a:t>
            </a:r>
            <a:r>
              <a:rPr lang="es-ES" dirty="0">
                <a:solidFill>
                  <a:schemeClr val="bg1"/>
                </a:solidFill>
              </a:rPr>
              <a:t>, también llamado “k8s”, proporciona una orquestación de contenedores automática. Es una plataforma de código abierto y desarrollada por Google en lenguaje </a:t>
            </a:r>
            <a:r>
              <a:rPr lang="es-ES" dirty="0" err="1">
                <a:solidFill>
                  <a:schemeClr val="bg1"/>
                </a:solidFill>
              </a:rPr>
              <a:t>Go</a:t>
            </a:r>
            <a:r>
              <a:rPr lang="es-ES" dirty="0">
                <a:solidFill>
                  <a:schemeClr val="bg1"/>
                </a:solidFill>
              </a:rPr>
              <a:t>.</a:t>
            </a:r>
          </a:p>
          <a:p>
            <a:pPr algn="just"/>
            <a:endParaRPr lang="es-ES" dirty="0">
              <a:solidFill>
                <a:schemeClr val="bg1"/>
              </a:solidFill>
            </a:endParaRPr>
          </a:p>
          <a:p>
            <a:pPr algn="just"/>
            <a:endParaRPr lang="es-ES" dirty="0">
              <a:solidFill>
                <a:schemeClr val="bg1"/>
              </a:solidFill>
            </a:endParaRPr>
          </a:p>
          <a:p>
            <a:pPr algn="just"/>
            <a:r>
              <a:rPr lang="es-ES" dirty="0">
                <a:solidFill>
                  <a:schemeClr val="bg1"/>
                </a:solidFill>
              </a:rPr>
              <a:t>La palabra </a:t>
            </a:r>
            <a:r>
              <a:rPr lang="es-ES" dirty="0" err="1">
                <a:solidFill>
                  <a:schemeClr val="bg1"/>
                </a:solidFill>
              </a:rPr>
              <a:t>Kubernetes</a:t>
            </a:r>
            <a:r>
              <a:rPr lang="es-ES" dirty="0">
                <a:solidFill>
                  <a:schemeClr val="bg1"/>
                </a:solidFill>
              </a:rPr>
              <a:t> viene del Griego  </a:t>
            </a:r>
            <a:r>
              <a:rPr lang="el-GR" dirty="0">
                <a:solidFill>
                  <a:schemeClr val="bg1"/>
                </a:solidFill>
              </a:rPr>
              <a:t>κυβερνήτες</a:t>
            </a:r>
            <a:endParaRPr lang="es-ES" dirty="0">
              <a:solidFill>
                <a:schemeClr val="bg1"/>
              </a:solidFill>
            </a:endParaRPr>
          </a:p>
          <a:p>
            <a:pPr algn="just"/>
            <a:r>
              <a:rPr lang="es-ES" dirty="0">
                <a:solidFill>
                  <a:schemeClr val="bg1"/>
                </a:solidFill>
              </a:rPr>
              <a:t>(“</a:t>
            </a:r>
            <a:r>
              <a:rPr lang="es-ES" dirty="0" err="1">
                <a:solidFill>
                  <a:schemeClr val="bg1"/>
                </a:solidFill>
              </a:rPr>
              <a:t>Koo</a:t>
            </a:r>
            <a:r>
              <a:rPr lang="es-ES" dirty="0">
                <a:solidFill>
                  <a:schemeClr val="bg1"/>
                </a:solidFill>
              </a:rPr>
              <a:t>-</a:t>
            </a:r>
            <a:r>
              <a:rPr lang="es-ES" dirty="0" err="1">
                <a:solidFill>
                  <a:schemeClr val="bg1"/>
                </a:solidFill>
              </a:rPr>
              <a:t>burr</a:t>
            </a:r>
            <a:r>
              <a:rPr lang="es-ES" dirty="0">
                <a:solidFill>
                  <a:schemeClr val="bg1"/>
                </a:solidFill>
              </a:rPr>
              <a:t>-NET-</a:t>
            </a:r>
            <a:r>
              <a:rPr lang="es-ES" dirty="0" err="1">
                <a:solidFill>
                  <a:schemeClr val="bg1"/>
                </a:solidFill>
              </a:rPr>
              <a:t>eez</a:t>
            </a:r>
            <a:r>
              <a:rPr lang="es-ES" dirty="0">
                <a:solidFill>
                  <a:schemeClr val="bg1"/>
                </a:solidFill>
              </a:rPr>
              <a:t>”) que se traduce como “timonel” o “piloto”:</a:t>
            </a:r>
          </a:p>
          <a:p>
            <a:pPr algn="just"/>
            <a:endParaRPr lang="es-ES" dirty="0">
              <a:solidFill>
                <a:schemeClr val="bg1"/>
              </a:solidFill>
            </a:endParaRPr>
          </a:p>
          <a:p>
            <a:pPr algn="just"/>
            <a:endParaRPr lang="es-ES" dirty="0">
              <a:solidFill>
                <a:schemeClr val="bg1"/>
              </a:solidFill>
            </a:endParaRPr>
          </a:p>
          <a:p>
            <a:pPr algn="just"/>
            <a:r>
              <a:rPr lang="es-ES" dirty="0">
                <a:solidFill>
                  <a:schemeClr val="bg1"/>
                </a:solidFill>
              </a:rPr>
              <a:t>El nombre en clave original para </a:t>
            </a:r>
            <a:r>
              <a:rPr lang="es-ES" dirty="0" err="1">
                <a:solidFill>
                  <a:schemeClr val="bg1"/>
                </a:solidFill>
              </a:rPr>
              <a:t>Kubernetes</a:t>
            </a:r>
            <a:r>
              <a:rPr lang="es-ES" dirty="0">
                <a:solidFill>
                  <a:schemeClr val="bg1"/>
                </a:solidFill>
              </a:rPr>
              <a:t> dentro de Google era “Project </a:t>
            </a:r>
            <a:r>
              <a:rPr lang="es-ES" dirty="0" err="1">
                <a:solidFill>
                  <a:schemeClr val="bg1"/>
                </a:solidFill>
              </a:rPr>
              <a:t>Seven</a:t>
            </a:r>
            <a:r>
              <a:rPr lang="es-ES" dirty="0">
                <a:solidFill>
                  <a:schemeClr val="bg1"/>
                </a:solidFill>
              </a:rPr>
              <a:t>” (en español “Proyecto Siete”), una referencia a un personaje de </a:t>
            </a:r>
            <a:r>
              <a:rPr lang="es-ES" dirty="0" err="1">
                <a:solidFill>
                  <a:schemeClr val="bg1"/>
                </a:solidFill>
              </a:rPr>
              <a:t>Star</a:t>
            </a:r>
            <a:r>
              <a:rPr lang="es-ES" dirty="0">
                <a:solidFill>
                  <a:schemeClr val="bg1"/>
                </a:solidFill>
              </a:rPr>
              <a:t> Trek que es un Borg6​ más “amigable”.</a:t>
            </a:r>
          </a:p>
          <a:p>
            <a:pPr algn="just"/>
            <a:endParaRPr lang="es-ES" dirty="0">
              <a:solidFill>
                <a:schemeClr val="bg1"/>
              </a:solidFill>
            </a:endParaRPr>
          </a:p>
          <a:p>
            <a:pPr algn="just"/>
            <a:r>
              <a:rPr lang="es-ES" dirty="0">
                <a:solidFill>
                  <a:schemeClr val="bg1"/>
                </a:solidFill>
              </a:rPr>
              <a:t>Google volvió open-</a:t>
            </a:r>
            <a:r>
              <a:rPr lang="es-ES" dirty="0" err="1">
                <a:solidFill>
                  <a:schemeClr val="bg1"/>
                </a:solidFill>
              </a:rPr>
              <a:t>source</a:t>
            </a:r>
            <a:r>
              <a:rPr lang="es-ES" dirty="0">
                <a:solidFill>
                  <a:schemeClr val="bg1"/>
                </a:solidFill>
              </a:rPr>
              <a:t> el proyecto “</a:t>
            </a:r>
            <a:r>
              <a:rPr lang="es-ES" dirty="0" err="1">
                <a:solidFill>
                  <a:schemeClr val="bg1"/>
                </a:solidFill>
              </a:rPr>
              <a:t>kubernetes</a:t>
            </a:r>
            <a:r>
              <a:rPr lang="es-ES" dirty="0">
                <a:solidFill>
                  <a:schemeClr val="bg1"/>
                </a:solidFill>
              </a:rPr>
              <a:t>” en el 2014, con 15 años de experiencia en </a:t>
            </a:r>
            <a:r>
              <a:rPr lang="es-ES" dirty="0" err="1">
                <a:solidFill>
                  <a:schemeClr val="bg1"/>
                </a:solidFill>
              </a:rPr>
              <a:t>workloads</a:t>
            </a:r>
            <a:r>
              <a:rPr lang="es-ES" dirty="0">
                <a:solidFill>
                  <a:schemeClr val="bg1"/>
                </a:solidFill>
              </a:rPr>
              <a:t> productivos. </a:t>
            </a:r>
            <a:r>
              <a:rPr lang="es-ES" dirty="0" err="1">
                <a:solidFill>
                  <a:schemeClr val="bg1"/>
                </a:solidFill>
              </a:rPr>
              <a:t>Kubernetes</a:t>
            </a:r>
            <a:r>
              <a:rPr lang="es-ES" dirty="0">
                <a:solidFill>
                  <a:schemeClr val="bg1"/>
                </a:solidFill>
              </a:rPr>
              <a:t> v1.0 fue liberada el 21 de julio de 2015.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C586204B-1CD5-44BD-972E-6A5E516531A3}"/>
              </a:ext>
            </a:extLst>
          </p:cNvPr>
          <p:cNvSpPr txBox="1"/>
          <p:nvPr/>
        </p:nvSpPr>
        <p:spPr>
          <a:xfrm>
            <a:off x="348395" y="954332"/>
            <a:ext cx="85033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 err="1">
                <a:solidFill>
                  <a:schemeClr val="bg1"/>
                </a:solidFill>
              </a:rPr>
              <a:t>História</a:t>
            </a:r>
            <a:r>
              <a:rPr lang="es-ES" sz="2800" b="1" dirty="0">
                <a:solidFill>
                  <a:schemeClr val="bg1"/>
                </a:solidFill>
              </a:rPr>
              <a:t> de </a:t>
            </a:r>
            <a:r>
              <a:rPr lang="es-ES" sz="2800" b="1" dirty="0" err="1">
                <a:solidFill>
                  <a:schemeClr val="bg1"/>
                </a:solidFill>
              </a:rPr>
              <a:t>kubernetes</a:t>
            </a:r>
            <a:endParaRPr lang="es-ES" dirty="0"/>
          </a:p>
        </p:txBody>
      </p:sp>
      <p:pic>
        <p:nvPicPr>
          <p:cNvPr id="5" name="Imagen 4" descr="Logotipo&#10;&#10;Descripción generada automáticamente">
            <a:extLst>
              <a:ext uri="{FF2B5EF4-FFF2-40B4-BE49-F238E27FC236}">
                <a16:creationId xmlns:a16="http://schemas.microsoft.com/office/drawing/2014/main" id="{F044DF02-E19D-4C30-A027-0469229868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5650" y="2297550"/>
            <a:ext cx="3941129" cy="1972792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5424DE6B-7257-49B4-A696-6FEAF6E8A9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6592" y="2414535"/>
            <a:ext cx="1370226" cy="1387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552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15D979BC-32E3-4BE9-93B0-F93D39EE71B4}"/>
              </a:ext>
            </a:extLst>
          </p:cNvPr>
          <p:cNvSpPr txBox="1"/>
          <p:nvPr/>
        </p:nvSpPr>
        <p:spPr>
          <a:xfrm>
            <a:off x="414383" y="2031550"/>
            <a:ext cx="862611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dirty="0" err="1">
                <a:solidFill>
                  <a:schemeClr val="bg1"/>
                </a:solidFill>
              </a:rPr>
              <a:t>Kubernetes</a:t>
            </a:r>
            <a:r>
              <a:rPr lang="es-ES" dirty="0">
                <a:solidFill>
                  <a:schemeClr val="bg1"/>
                </a:solidFill>
              </a:rPr>
              <a:t>, es un orquestador de contenedores. Un orquestador permite crear un </a:t>
            </a:r>
            <a:r>
              <a:rPr lang="es-ES" dirty="0" err="1">
                <a:solidFill>
                  <a:schemeClr val="bg1"/>
                </a:solidFill>
              </a:rPr>
              <a:t>cluster</a:t>
            </a:r>
            <a:r>
              <a:rPr lang="es-ES" dirty="0">
                <a:solidFill>
                  <a:schemeClr val="bg1"/>
                </a:solidFill>
              </a:rPr>
              <a:t> de nodos que implementa determinadas funcionalidades sobre los contenedores:</a:t>
            </a:r>
          </a:p>
          <a:p>
            <a:pPr algn="just"/>
            <a:endParaRPr lang="es-ES" dirty="0">
              <a:solidFill>
                <a:schemeClr val="bg1"/>
              </a:solidFill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</a:rPr>
              <a:t>Permiten alta disponibilidad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</a:rPr>
              <a:t>Es tolerante a fallos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</a:rPr>
              <a:t>Permite escalar cuando se queda corto de recursos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</a:rPr>
              <a:t>Trabaja de forma eficiente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</a:rPr>
              <a:t>Se pueden realizar cambios  y operaciones en caliente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s-ES" dirty="0" err="1">
                <a:solidFill>
                  <a:schemeClr val="bg1"/>
                </a:solidFill>
              </a:rPr>
              <a:t>Etc</a:t>
            </a:r>
            <a:r>
              <a:rPr lang="es-ES" dirty="0">
                <a:solidFill>
                  <a:schemeClr val="bg1"/>
                </a:solidFill>
              </a:rPr>
              <a:t>…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C586204B-1CD5-44BD-972E-6A5E516531A3}"/>
              </a:ext>
            </a:extLst>
          </p:cNvPr>
          <p:cNvSpPr txBox="1"/>
          <p:nvPr/>
        </p:nvSpPr>
        <p:spPr>
          <a:xfrm>
            <a:off x="348395" y="954332"/>
            <a:ext cx="850337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solidFill>
                  <a:schemeClr val="bg1"/>
                </a:solidFill>
              </a:rPr>
              <a:t>¿Qué es </a:t>
            </a:r>
            <a:r>
              <a:rPr lang="es-ES" sz="2800" b="1" dirty="0" err="1">
                <a:solidFill>
                  <a:schemeClr val="bg1"/>
                </a:solidFill>
              </a:rPr>
              <a:t>Kubernetes</a:t>
            </a:r>
            <a:r>
              <a:rPr lang="es-ES" sz="2800" b="1" dirty="0">
                <a:solidFill>
                  <a:schemeClr val="bg1"/>
                </a:solidFill>
              </a:rPr>
              <a:t>?</a:t>
            </a:r>
          </a:p>
          <a:p>
            <a:pPr algn="ctr"/>
            <a:endParaRPr lang="es-ES" dirty="0"/>
          </a:p>
          <a:p>
            <a:pPr algn="ctr"/>
            <a:endParaRPr lang="es-ES" dirty="0"/>
          </a:p>
        </p:txBody>
      </p:sp>
      <p:pic>
        <p:nvPicPr>
          <p:cNvPr id="5" name="Imagen 4" descr="Logotipo&#10;&#10;Descripción generada automáticamente">
            <a:extLst>
              <a:ext uri="{FF2B5EF4-FFF2-40B4-BE49-F238E27FC236}">
                <a16:creationId xmlns:a16="http://schemas.microsoft.com/office/drawing/2014/main" id="{F044DF02-E19D-4C30-A027-0469229868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5650" y="2297550"/>
            <a:ext cx="3941129" cy="1972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397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8 BEST Docker Security Tools | by KarthiKeyan Shanmugam | Medium">
            <a:extLst>
              <a:ext uri="{FF2B5EF4-FFF2-40B4-BE49-F238E27FC236}">
                <a16:creationId xmlns:a16="http://schemas.microsoft.com/office/drawing/2014/main" id="{15D3C449-6CF1-4C3B-860F-688342CEC2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1644" y="2368558"/>
            <a:ext cx="2482985" cy="2120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15D979BC-32E3-4BE9-93B0-F93D39EE71B4}"/>
              </a:ext>
            </a:extLst>
          </p:cNvPr>
          <p:cNvSpPr txBox="1"/>
          <p:nvPr/>
        </p:nvSpPr>
        <p:spPr>
          <a:xfrm>
            <a:off x="320115" y="1447305"/>
            <a:ext cx="862611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dirty="0">
                <a:solidFill>
                  <a:schemeClr val="bg1"/>
                </a:solidFill>
              </a:rPr>
              <a:t>Es una herramienta que permite desplegar aplicaciones en contenedores, de forma </a:t>
            </a:r>
          </a:p>
          <a:p>
            <a:pPr algn="just"/>
            <a:r>
              <a:rPr lang="es-ES" dirty="0">
                <a:solidFill>
                  <a:schemeClr val="bg1"/>
                </a:solidFill>
              </a:rPr>
              <a:t>rápida y portable.</a:t>
            </a:r>
          </a:p>
          <a:p>
            <a:pPr algn="just"/>
            <a:endParaRPr lang="es-ES" dirty="0">
              <a:solidFill>
                <a:schemeClr val="bg1"/>
              </a:solidFill>
            </a:endParaRPr>
          </a:p>
          <a:p>
            <a:pPr algn="just"/>
            <a:r>
              <a:rPr lang="es-ES" dirty="0">
                <a:solidFill>
                  <a:schemeClr val="bg1"/>
                </a:solidFill>
              </a:rPr>
              <a:t>Es un empaquetado ligero de una aplicación o parte de software ejecutable que incluye todo lo necesario para funcionar :</a:t>
            </a:r>
          </a:p>
          <a:p>
            <a:pPr algn="just"/>
            <a:endParaRPr lang="es-ES" dirty="0">
              <a:solidFill>
                <a:schemeClr val="bg1"/>
              </a:solidFill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</a:rPr>
              <a:t>Código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</a:rPr>
              <a:t>Librerías y dependencias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</a:rPr>
              <a:t>Herramientas de sistema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</a:rPr>
              <a:t>Configuraciones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s-ES" dirty="0" err="1">
                <a:solidFill>
                  <a:schemeClr val="bg1"/>
                </a:solidFill>
              </a:rPr>
              <a:t>Etc</a:t>
            </a:r>
            <a:r>
              <a:rPr lang="es-ES" dirty="0">
                <a:solidFill>
                  <a:schemeClr val="bg1"/>
                </a:solidFill>
              </a:rPr>
              <a:t>…</a:t>
            </a:r>
          </a:p>
          <a:p>
            <a:endParaRPr lang="es-ES" dirty="0">
              <a:solidFill>
                <a:schemeClr val="bg1"/>
              </a:solidFill>
            </a:endParaRPr>
          </a:p>
          <a:p>
            <a:endParaRPr lang="es-ES" dirty="0">
              <a:solidFill>
                <a:schemeClr val="bg1"/>
              </a:solidFill>
            </a:endParaRPr>
          </a:p>
          <a:p>
            <a:r>
              <a:rPr lang="es-ES" dirty="0">
                <a:solidFill>
                  <a:schemeClr val="bg1"/>
                </a:solidFill>
              </a:rPr>
              <a:t>Docker es la única tecnología para crear contenedores ¿¿¿?? 	</a:t>
            </a:r>
          </a:p>
          <a:p>
            <a:endParaRPr lang="es-ES" dirty="0">
              <a:solidFill>
                <a:schemeClr val="bg1"/>
              </a:solidFill>
            </a:endParaRPr>
          </a:p>
          <a:p>
            <a:r>
              <a:rPr lang="es-ES" dirty="0">
                <a:solidFill>
                  <a:schemeClr val="bg1"/>
                </a:solidFill>
              </a:rPr>
              <a:t>	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C586204B-1CD5-44BD-972E-6A5E516531A3}"/>
              </a:ext>
            </a:extLst>
          </p:cNvPr>
          <p:cNvSpPr txBox="1"/>
          <p:nvPr/>
        </p:nvSpPr>
        <p:spPr>
          <a:xfrm>
            <a:off x="320115" y="947974"/>
            <a:ext cx="850337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solidFill>
                  <a:schemeClr val="bg1"/>
                </a:solidFill>
              </a:rPr>
              <a:t>¿Qué es Docker?</a:t>
            </a:r>
          </a:p>
          <a:p>
            <a:pPr algn="ctr"/>
            <a:endParaRPr lang="es-ES" dirty="0"/>
          </a:p>
          <a:p>
            <a:pPr algn="ctr"/>
            <a:endParaRPr lang="es-ES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F0BE4239-7B2D-4517-BB8E-BB29065E8C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1926" y="3428999"/>
            <a:ext cx="1520857" cy="1520857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A9212DA9-E3EA-4CC9-BD72-08D58F565410}"/>
              </a:ext>
            </a:extLst>
          </p:cNvPr>
          <p:cNvSpPr txBox="1"/>
          <p:nvPr/>
        </p:nvSpPr>
        <p:spPr>
          <a:xfrm>
            <a:off x="6309046" y="5041363"/>
            <a:ext cx="2061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 NORRRRRRRR !!!!!!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18512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uadroTexto 16">
            <a:extLst>
              <a:ext uri="{FF2B5EF4-FFF2-40B4-BE49-F238E27FC236}">
                <a16:creationId xmlns:a16="http://schemas.microsoft.com/office/drawing/2014/main" id="{C586204B-1CD5-44BD-972E-6A5E516531A3}"/>
              </a:ext>
            </a:extLst>
          </p:cNvPr>
          <p:cNvSpPr txBox="1"/>
          <p:nvPr/>
        </p:nvSpPr>
        <p:spPr>
          <a:xfrm>
            <a:off x="320115" y="947974"/>
            <a:ext cx="85033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solidFill>
                  <a:schemeClr val="bg1"/>
                </a:solidFill>
              </a:rPr>
              <a:t>Arquitectura </a:t>
            </a:r>
            <a:r>
              <a:rPr lang="es-ES" sz="2800" b="1" dirty="0" err="1">
                <a:solidFill>
                  <a:schemeClr val="bg1"/>
                </a:solidFill>
              </a:rPr>
              <a:t>Kubernetes</a:t>
            </a:r>
            <a:endParaRPr lang="es-ES" dirty="0"/>
          </a:p>
        </p:txBody>
      </p:sp>
      <p:pic>
        <p:nvPicPr>
          <p:cNvPr id="5" name="Imagen 4" descr="Logotipo&#10;&#10;Descripción generada automáticamente">
            <a:extLst>
              <a:ext uri="{FF2B5EF4-FFF2-40B4-BE49-F238E27FC236}">
                <a16:creationId xmlns:a16="http://schemas.microsoft.com/office/drawing/2014/main" id="{F044DF02-E19D-4C30-A027-0469229868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5650" y="2297550"/>
            <a:ext cx="3941129" cy="1972792"/>
          </a:xfrm>
          <a:prstGeom prst="rect">
            <a:avLst/>
          </a:prstGeom>
        </p:spPr>
      </p:pic>
      <p:pic>
        <p:nvPicPr>
          <p:cNvPr id="9" name="Imagen 8" descr="Interfaz de usuario gráfica, Diagrama&#10;&#10;Descripción generada automáticamente">
            <a:extLst>
              <a:ext uri="{FF2B5EF4-FFF2-40B4-BE49-F238E27FC236}">
                <a16:creationId xmlns:a16="http://schemas.microsoft.com/office/drawing/2014/main" id="{E50D05B8-B93B-4BBA-915E-5C6E8B7380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983" y="1266609"/>
            <a:ext cx="7259137" cy="4957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470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uadroTexto 16">
            <a:extLst>
              <a:ext uri="{FF2B5EF4-FFF2-40B4-BE49-F238E27FC236}">
                <a16:creationId xmlns:a16="http://schemas.microsoft.com/office/drawing/2014/main" id="{C586204B-1CD5-44BD-972E-6A5E516531A3}"/>
              </a:ext>
            </a:extLst>
          </p:cNvPr>
          <p:cNvSpPr txBox="1"/>
          <p:nvPr/>
        </p:nvSpPr>
        <p:spPr>
          <a:xfrm>
            <a:off x="320115" y="947974"/>
            <a:ext cx="850337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solidFill>
                  <a:schemeClr val="bg1"/>
                </a:solidFill>
              </a:rPr>
              <a:t>Arquitectura </a:t>
            </a:r>
            <a:r>
              <a:rPr lang="es-ES" sz="2800" b="1" dirty="0" err="1">
                <a:solidFill>
                  <a:schemeClr val="bg1"/>
                </a:solidFill>
              </a:rPr>
              <a:t>Kubernetes</a:t>
            </a:r>
            <a:r>
              <a:rPr lang="es-ES" sz="2800" b="1" dirty="0">
                <a:solidFill>
                  <a:schemeClr val="bg1"/>
                </a:solidFill>
              </a:rPr>
              <a:t> </a:t>
            </a:r>
          </a:p>
          <a:p>
            <a:pPr algn="ctr"/>
            <a:r>
              <a:rPr lang="es-ES" b="1" dirty="0">
                <a:solidFill>
                  <a:schemeClr val="bg1"/>
                </a:solidFill>
              </a:rPr>
              <a:t>Master </a:t>
            </a:r>
            <a:r>
              <a:rPr lang="es-ES" b="1" dirty="0" err="1">
                <a:solidFill>
                  <a:schemeClr val="bg1"/>
                </a:solidFill>
              </a:rPr>
              <a:t>Node</a:t>
            </a:r>
            <a:r>
              <a:rPr lang="es-ES" b="1" dirty="0">
                <a:solidFill>
                  <a:schemeClr val="bg1"/>
                </a:solidFill>
              </a:rPr>
              <a:t> / Control </a:t>
            </a:r>
            <a:r>
              <a:rPr lang="es-ES" b="1" dirty="0" err="1">
                <a:solidFill>
                  <a:schemeClr val="bg1"/>
                </a:solidFill>
              </a:rPr>
              <a:t>Plane</a:t>
            </a:r>
            <a:endParaRPr lang="es-ES" dirty="0"/>
          </a:p>
        </p:txBody>
      </p:sp>
      <p:pic>
        <p:nvPicPr>
          <p:cNvPr id="5" name="Imagen 4" descr="Logotipo&#10;&#10;Descripción generada automáticamente">
            <a:extLst>
              <a:ext uri="{FF2B5EF4-FFF2-40B4-BE49-F238E27FC236}">
                <a16:creationId xmlns:a16="http://schemas.microsoft.com/office/drawing/2014/main" id="{F044DF02-E19D-4C30-A027-0469229868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5650" y="2297550"/>
            <a:ext cx="3941129" cy="1972792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5AC7574B-C625-48B5-9EB2-6DDA3E10155F}"/>
              </a:ext>
            </a:extLst>
          </p:cNvPr>
          <p:cNvSpPr txBox="1"/>
          <p:nvPr/>
        </p:nvSpPr>
        <p:spPr>
          <a:xfrm>
            <a:off x="131403" y="1852785"/>
            <a:ext cx="888079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err="1">
                <a:solidFill>
                  <a:schemeClr val="bg1"/>
                </a:solidFill>
              </a:rPr>
              <a:t>kube-apiserver</a:t>
            </a:r>
            <a:r>
              <a:rPr lang="es-ES" b="1" dirty="0">
                <a:solidFill>
                  <a:schemeClr val="bg1"/>
                </a:solidFill>
              </a:rPr>
              <a:t>:</a:t>
            </a:r>
          </a:p>
          <a:p>
            <a:endParaRPr lang="es-ES" b="1" dirty="0">
              <a:solidFill>
                <a:schemeClr val="bg1"/>
              </a:solidFill>
            </a:endParaRPr>
          </a:p>
          <a:p>
            <a:pPr algn="just"/>
            <a:r>
              <a:rPr lang="es-ES" dirty="0">
                <a:solidFill>
                  <a:schemeClr val="bg1"/>
                </a:solidFill>
              </a:rPr>
              <a:t>Se trata del </a:t>
            </a:r>
            <a:r>
              <a:rPr lang="es-ES" dirty="0" err="1">
                <a:solidFill>
                  <a:schemeClr val="bg1"/>
                </a:solidFill>
              </a:rPr>
              <a:t>frontend</a:t>
            </a:r>
            <a:r>
              <a:rPr lang="es-ES" dirty="0">
                <a:solidFill>
                  <a:schemeClr val="bg1"/>
                </a:solidFill>
              </a:rPr>
              <a:t> de </a:t>
            </a:r>
            <a:r>
              <a:rPr lang="es-ES" dirty="0" err="1">
                <a:solidFill>
                  <a:schemeClr val="bg1"/>
                </a:solidFill>
              </a:rPr>
              <a:t>Kubernetes</a:t>
            </a:r>
            <a:r>
              <a:rPr lang="es-ES" dirty="0">
                <a:solidFill>
                  <a:schemeClr val="bg1"/>
                </a:solidFill>
              </a:rPr>
              <a:t>, recibe las peticiones y actualiza acordemente el estado en </a:t>
            </a:r>
            <a:r>
              <a:rPr lang="es-ES" dirty="0" err="1">
                <a:solidFill>
                  <a:schemeClr val="bg1"/>
                </a:solidFill>
              </a:rPr>
              <a:t>etcd</a:t>
            </a:r>
            <a:r>
              <a:rPr lang="es-ES" dirty="0">
                <a:solidFill>
                  <a:schemeClr val="bg1"/>
                </a:solidFill>
              </a:rPr>
              <a:t>.</a:t>
            </a:r>
          </a:p>
          <a:p>
            <a:pPr algn="just"/>
            <a:endParaRPr lang="es-ES" dirty="0">
              <a:solidFill>
                <a:schemeClr val="bg1"/>
              </a:solidFill>
            </a:endParaRPr>
          </a:p>
          <a:p>
            <a:pPr algn="just"/>
            <a:r>
              <a:rPr lang="es-ES" dirty="0">
                <a:solidFill>
                  <a:schemeClr val="bg1"/>
                </a:solidFill>
              </a:rPr>
              <a:t>La principal implementación de un servidor de la API de </a:t>
            </a:r>
            <a:r>
              <a:rPr lang="es-ES" dirty="0" err="1">
                <a:solidFill>
                  <a:schemeClr val="bg1"/>
                </a:solidFill>
              </a:rPr>
              <a:t>Kubernetes</a:t>
            </a:r>
            <a:r>
              <a:rPr lang="es-ES" dirty="0">
                <a:solidFill>
                  <a:schemeClr val="bg1"/>
                </a:solidFill>
              </a:rPr>
              <a:t> es </a:t>
            </a:r>
            <a:r>
              <a:rPr lang="es-ES" dirty="0" err="1">
                <a:solidFill>
                  <a:schemeClr val="bg1"/>
                </a:solidFill>
              </a:rPr>
              <a:t>kube-apiserver</a:t>
            </a:r>
            <a:r>
              <a:rPr lang="es-ES" dirty="0">
                <a:solidFill>
                  <a:schemeClr val="bg1"/>
                </a:solidFill>
              </a:rPr>
              <a:t>. Es una implementación preparada para ejecutarse en alta </a:t>
            </a:r>
            <a:r>
              <a:rPr lang="es-ES" dirty="0" err="1">
                <a:solidFill>
                  <a:schemeClr val="bg1"/>
                </a:solidFill>
              </a:rPr>
              <a:t>disponiblidad</a:t>
            </a:r>
            <a:r>
              <a:rPr lang="es-ES" dirty="0">
                <a:solidFill>
                  <a:schemeClr val="bg1"/>
                </a:solidFill>
              </a:rPr>
              <a:t> y que puede escalar horizontalmente para balancear la carga entre varias instancias.</a:t>
            </a:r>
          </a:p>
          <a:p>
            <a:endParaRPr lang="es-E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6491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uadroTexto 16">
            <a:extLst>
              <a:ext uri="{FF2B5EF4-FFF2-40B4-BE49-F238E27FC236}">
                <a16:creationId xmlns:a16="http://schemas.microsoft.com/office/drawing/2014/main" id="{C586204B-1CD5-44BD-972E-6A5E516531A3}"/>
              </a:ext>
            </a:extLst>
          </p:cNvPr>
          <p:cNvSpPr txBox="1"/>
          <p:nvPr/>
        </p:nvSpPr>
        <p:spPr>
          <a:xfrm>
            <a:off x="320115" y="947974"/>
            <a:ext cx="850337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solidFill>
                  <a:schemeClr val="bg1"/>
                </a:solidFill>
              </a:rPr>
              <a:t>Arquitectura </a:t>
            </a:r>
            <a:r>
              <a:rPr lang="es-ES" sz="2800" b="1" dirty="0" err="1">
                <a:solidFill>
                  <a:schemeClr val="bg1"/>
                </a:solidFill>
              </a:rPr>
              <a:t>Kubernetes</a:t>
            </a:r>
            <a:endParaRPr lang="es-ES" sz="2800" b="1" dirty="0">
              <a:solidFill>
                <a:schemeClr val="bg1"/>
              </a:solidFill>
            </a:endParaRPr>
          </a:p>
          <a:p>
            <a:pPr algn="ctr"/>
            <a:r>
              <a:rPr lang="es-ES" b="1" dirty="0">
                <a:solidFill>
                  <a:schemeClr val="bg1"/>
                </a:solidFill>
              </a:rPr>
              <a:t>Master </a:t>
            </a:r>
            <a:r>
              <a:rPr lang="es-ES" b="1" dirty="0" err="1">
                <a:solidFill>
                  <a:schemeClr val="bg1"/>
                </a:solidFill>
              </a:rPr>
              <a:t>Node</a:t>
            </a:r>
            <a:r>
              <a:rPr lang="es-ES" b="1" dirty="0">
                <a:solidFill>
                  <a:schemeClr val="bg1"/>
                </a:solidFill>
              </a:rPr>
              <a:t> / Control </a:t>
            </a:r>
            <a:r>
              <a:rPr lang="es-ES" b="1" dirty="0" err="1">
                <a:solidFill>
                  <a:schemeClr val="bg1"/>
                </a:solidFill>
              </a:rPr>
              <a:t>Plane</a:t>
            </a:r>
            <a:endParaRPr lang="es-ES" dirty="0"/>
          </a:p>
        </p:txBody>
      </p:sp>
      <p:pic>
        <p:nvPicPr>
          <p:cNvPr id="5" name="Imagen 4" descr="Logotipo&#10;&#10;Descripción generada automáticamente">
            <a:extLst>
              <a:ext uri="{FF2B5EF4-FFF2-40B4-BE49-F238E27FC236}">
                <a16:creationId xmlns:a16="http://schemas.microsoft.com/office/drawing/2014/main" id="{F044DF02-E19D-4C30-A027-0469229868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5650" y="2297550"/>
            <a:ext cx="3941129" cy="1972792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5AC7574B-C625-48B5-9EB2-6DDA3E10155F}"/>
              </a:ext>
            </a:extLst>
          </p:cNvPr>
          <p:cNvSpPr txBox="1"/>
          <p:nvPr/>
        </p:nvSpPr>
        <p:spPr>
          <a:xfrm>
            <a:off x="131403" y="1991284"/>
            <a:ext cx="888079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err="1">
                <a:solidFill>
                  <a:schemeClr val="bg1"/>
                </a:solidFill>
              </a:rPr>
              <a:t>kube-scheduler</a:t>
            </a:r>
            <a:r>
              <a:rPr lang="es-ES" b="1" dirty="0">
                <a:solidFill>
                  <a:schemeClr val="bg1"/>
                </a:solidFill>
              </a:rPr>
              <a:t>:</a:t>
            </a:r>
          </a:p>
          <a:p>
            <a:endParaRPr lang="es-ES" dirty="0"/>
          </a:p>
          <a:p>
            <a:pPr algn="just"/>
            <a:r>
              <a:rPr lang="es-ES" dirty="0">
                <a:solidFill>
                  <a:schemeClr val="bg1"/>
                </a:solidFill>
              </a:rPr>
              <a:t>Componente del plano de control que está pendiente de los </a:t>
            </a:r>
            <a:r>
              <a:rPr lang="es-ES" dirty="0" err="1">
                <a:solidFill>
                  <a:schemeClr val="bg1"/>
                </a:solidFill>
              </a:rPr>
              <a:t>Pods</a:t>
            </a:r>
            <a:r>
              <a:rPr lang="es-ES" dirty="0">
                <a:solidFill>
                  <a:schemeClr val="bg1"/>
                </a:solidFill>
              </a:rPr>
              <a:t> que no tienen ningún</a:t>
            </a:r>
          </a:p>
          <a:p>
            <a:pPr algn="just"/>
            <a:r>
              <a:rPr lang="es-ES" dirty="0">
                <a:solidFill>
                  <a:schemeClr val="bg1"/>
                </a:solidFill>
              </a:rPr>
              <a:t>nodo asignado y </a:t>
            </a:r>
            <a:r>
              <a:rPr lang="es-ES" dirty="0" err="1">
                <a:solidFill>
                  <a:schemeClr val="bg1"/>
                </a:solidFill>
              </a:rPr>
              <a:t>seleciona</a:t>
            </a:r>
            <a:r>
              <a:rPr lang="es-ES" dirty="0">
                <a:solidFill>
                  <a:schemeClr val="bg1"/>
                </a:solidFill>
              </a:rPr>
              <a:t> uno donde ejecutarlo. Para decidir en qué nodo se ejecutará el</a:t>
            </a:r>
          </a:p>
          <a:p>
            <a:pPr algn="just"/>
            <a:r>
              <a:rPr lang="es-ES" dirty="0" err="1">
                <a:solidFill>
                  <a:schemeClr val="bg1"/>
                </a:solidFill>
              </a:rPr>
              <a:t>pod</a:t>
            </a:r>
            <a:r>
              <a:rPr lang="es-ES" dirty="0">
                <a:solidFill>
                  <a:schemeClr val="bg1"/>
                </a:solidFill>
              </a:rPr>
              <a:t>, se tienen en cuenta diversos factores: requisitos de recursos, restricciones de</a:t>
            </a:r>
          </a:p>
          <a:p>
            <a:pPr algn="just"/>
            <a:r>
              <a:rPr lang="es-ES" dirty="0">
                <a:solidFill>
                  <a:schemeClr val="bg1"/>
                </a:solidFill>
              </a:rPr>
              <a:t>hardware/software/políticas, afinidad y </a:t>
            </a:r>
            <a:r>
              <a:rPr lang="es-ES" dirty="0" err="1">
                <a:solidFill>
                  <a:schemeClr val="bg1"/>
                </a:solidFill>
              </a:rPr>
              <a:t>anti-afinidad</a:t>
            </a:r>
            <a:r>
              <a:rPr lang="es-ES" dirty="0">
                <a:solidFill>
                  <a:schemeClr val="bg1"/>
                </a:solidFill>
              </a:rPr>
              <a:t>, localización de datos dependientes, </a:t>
            </a:r>
          </a:p>
          <a:p>
            <a:pPr algn="just"/>
            <a:r>
              <a:rPr lang="es-ES" dirty="0">
                <a:solidFill>
                  <a:schemeClr val="bg1"/>
                </a:solidFill>
              </a:rPr>
              <a:t>entre otros.</a:t>
            </a:r>
          </a:p>
          <a:p>
            <a:br>
              <a:rPr lang="es-ES" dirty="0"/>
            </a:br>
            <a:endParaRPr lang="es-E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7020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uadroTexto 16">
            <a:extLst>
              <a:ext uri="{FF2B5EF4-FFF2-40B4-BE49-F238E27FC236}">
                <a16:creationId xmlns:a16="http://schemas.microsoft.com/office/drawing/2014/main" id="{C586204B-1CD5-44BD-972E-6A5E516531A3}"/>
              </a:ext>
            </a:extLst>
          </p:cNvPr>
          <p:cNvSpPr txBox="1"/>
          <p:nvPr/>
        </p:nvSpPr>
        <p:spPr>
          <a:xfrm>
            <a:off x="320115" y="947974"/>
            <a:ext cx="850337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solidFill>
                  <a:schemeClr val="bg1"/>
                </a:solidFill>
              </a:rPr>
              <a:t>Arquitectura </a:t>
            </a:r>
            <a:r>
              <a:rPr lang="es-ES" sz="2800" b="1" dirty="0" err="1">
                <a:solidFill>
                  <a:schemeClr val="bg1"/>
                </a:solidFill>
              </a:rPr>
              <a:t>Kubernetes</a:t>
            </a:r>
            <a:endParaRPr lang="es-ES" sz="2800" b="1" dirty="0">
              <a:solidFill>
                <a:schemeClr val="bg1"/>
              </a:solidFill>
            </a:endParaRPr>
          </a:p>
          <a:p>
            <a:pPr algn="ctr"/>
            <a:r>
              <a:rPr lang="es-ES" b="1" dirty="0">
                <a:solidFill>
                  <a:schemeClr val="bg1"/>
                </a:solidFill>
              </a:rPr>
              <a:t>Master </a:t>
            </a:r>
            <a:r>
              <a:rPr lang="es-ES" b="1" dirty="0" err="1">
                <a:solidFill>
                  <a:schemeClr val="bg1"/>
                </a:solidFill>
              </a:rPr>
              <a:t>Node</a:t>
            </a:r>
            <a:r>
              <a:rPr lang="es-ES" b="1" dirty="0">
                <a:solidFill>
                  <a:schemeClr val="bg1"/>
                </a:solidFill>
              </a:rPr>
              <a:t> / Control </a:t>
            </a:r>
            <a:r>
              <a:rPr lang="es-ES" b="1" dirty="0" err="1">
                <a:solidFill>
                  <a:schemeClr val="bg1"/>
                </a:solidFill>
              </a:rPr>
              <a:t>Plane</a:t>
            </a:r>
            <a:endParaRPr lang="es-ES" dirty="0"/>
          </a:p>
        </p:txBody>
      </p:sp>
      <p:pic>
        <p:nvPicPr>
          <p:cNvPr id="5" name="Imagen 4" descr="Logotipo&#10;&#10;Descripción generada automáticamente">
            <a:extLst>
              <a:ext uri="{FF2B5EF4-FFF2-40B4-BE49-F238E27FC236}">
                <a16:creationId xmlns:a16="http://schemas.microsoft.com/office/drawing/2014/main" id="{F044DF02-E19D-4C30-A027-0469229868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5650" y="2297550"/>
            <a:ext cx="3941129" cy="1972792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5AC7574B-C625-48B5-9EB2-6DDA3E10155F}"/>
              </a:ext>
            </a:extLst>
          </p:cNvPr>
          <p:cNvSpPr txBox="1"/>
          <p:nvPr/>
        </p:nvSpPr>
        <p:spPr>
          <a:xfrm>
            <a:off x="131403" y="1748193"/>
            <a:ext cx="888079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err="1">
                <a:solidFill>
                  <a:schemeClr val="bg1"/>
                </a:solidFill>
              </a:rPr>
              <a:t>kube</a:t>
            </a:r>
            <a:r>
              <a:rPr lang="es-ES" b="1" dirty="0">
                <a:solidFill>
                  <a:schemeClr val="bg1"/>
                </a:solidFill>
              </a:rPr>
              <a:t>-</a:t>
            </a:r>
            <a:r>
              <a:rPr lang="es-ES" b="1" dirty="0" err="1">
                <a:solidFill>
                  <a:schemeClr val="bg1"/>
                </a:solidFill>
              </a:rPr>
              <a:t>controller</a:t>
            </a:r>
            <a:r>
              <a:rPr lang="es-ES" b="1" dirty="0">
                <a:solidFill>
                  <a:schemeClr val="bg1"/>
                </a:solidFill>
              </a:rPr>
              <a:t>-manager:</a:t>
            </a:r>
          </a:p>
          <a:p>
            <a:endParaRPr lang="es-ES" dirty="0">
              <a:solidFill>
                <a:schemeClr val="bg1"/>
              </a:solidFill>
            </a:endParaRPr>
          </a:p>
          <a:p>
            <a:r>
              <a:rPr lang="es-ES" dirty="0">
                <a:solidFill>
                  <a:schemeClr val="bg1"/>
                </a:solidFill>
              </a:rPr>
              <a:t>Componente del plano de control que ejecuta los controladores de </a:t>
            </a:r>
            <a:r>
              <a:rPr lang="es-ES" dirty="0" err="1">
                <a:solidFill>
                  <a:schemeClr val="bg1"/>
                </a:solidFill>
              </a:rPr>
              <a:t>Kubernetes</a:t>
            </a:r>
            <a:r>
              <a:rPr lang="es-ES" dirty="0">
                <a:solidFill>
                  <a:schemeClr val="bg1"/>
                </a:solidFill>
              </a:rPr>
              <a:t>.</a:t>
            </a:r>
          </a:p>
          <a:p>
            <a:endParaRPr lang="es-ES" dirty="0">
              <a:solidFill>
                <a:schemeClr val="bg1"/>
              </a:solidFill>
            </a:endParaRPr>
          </a:p>
          <a:p>
            <a:r>
              <a:rPr lang="es-ES" dirty="0">
                <a:solidFill>
                  <a:schemeClr val="bg1"/>
                </a:solidFill>
              </a:rPr>
              <a:t>Estos controladores incluyen:</a:t>
            </a:r>
          </a:p>
          <a:p>
            <a:endParaRPr lang="es-ES" u="sng" dirty="0">
              <a:solidFill>
                <a:schemeClr val="bg1"/>
              </a:solidFill>
            </a:endParaRPr>
          </a:p>
          <a:p>
            <a:pPr algn="just"/>
            <a:r>
              <a:rPr lang="es-ES" b="1" u="sng" dirty="0">
                <a:solidFill>
                  <a:schemeClr val="bg1"/>
                </a:solidFill>
              </a:rPr>
              <a:t>Controlador de nodos</a:t>
            </a:r>
            <a:r>
              <a:rPr lang="es-ES" dirty="0">
                <a:solidFill>
                  <a:schemeClr val="bg1"/>
                </a:solidFill>
              </a:rPr>
              <a:t>: es el responsable de detectar y responder cuándo un nodo deja de funcionar.</a:t>
            </a:r>
          </a:p>
          <a:p>
            <a:pPr algn="just"/>
            <a:r>
              <a:rPr lang="es-ES" b="1" u="sng" dirty="0">
                <a:solidFill>
                  <a:schemeClr val="bg1"/>
                </a:solidFill>
              </a:rPr>
              <a:t>Controlador de replicación</a:t>
            </a:r>
            <a:r>
              <a:rPr lang="es-ES" dirty="0">
                <a:solidFill>
                  <a:schemeClr val="bg1"/>
                </a:solidFill>
              </a:rPr>
              <a:t>: es el responsable de mantener el número correcto de </a:t>
            </a:r>
            <a:r>
              <a:rPr lang="es-ES" dirty="0" err="1">
                <a:solidFill>
                  <a:schemeClr val="bg1"/>
                </a:solidFill>
              </a:rPr>
              <a:t>pods</a:t>
            </a:r>
            <a:r>
              <a:rPr lang="es-ES" dirty="0">
                <a:solidFill>
                  <a:schemeClr val="bg1"/>
                </a:solidFill>
              </a:rPr>
              <a:t> para cada controlador de replicación del sistema.</a:t>
            </a:r>
          </a:p>
          <a:p>
            <a:pPr algn="just"/>
            <a:r>
              <a:rPr lang="es-ES" u="sng" dirty="0">
                <a:solidFill>
                  <a:schemeClr val="bg1"/>
                </a:solidFill>
              </a:rPr>
              <a:t>Controlador de </a:t>
            </a:r>
            <a:r>
              <a:rPr lang="es-ES" u="sng" dirty="0" err="1">
                <a:solidFill>
                  <a:schemeClr val="bg1"/>
                </a:solidFill>
              </a:rPr>
              <a:t>endpoints</a:t>
            </a:r>
            <a:r>
              <a:rPr lang="es-ES" dirty="0">
                <a:solidFill>
                  <a:schemeClr val="bg1"/>
                </a:solidFill>
              </a:rPr>
              <a:t>: construye el objeto </a:t>
            </a:r>
            <a:r>
              <a:rPr lang="es-ES" dirty="0" err="1">
                <a:solidFill>
                  <a:schemeClr val="bg1"/>
                </a:solidFill>
              </a:rPr>
              <a:t>Endpoints</a:t>
            </a:r>
            <a:r>
              <a:rPr lang="es-ES" dirty="0">
                <a:solidFill>
                  <a:schemeClr val="bg1"/>
                </a:solidFill>
              </a:rPr>
              <a:t>, es decir, hace una unión entre los </a:t>
            </a:r>
            <a:r>
              <a:rPr lang="es-ES" dirty="0" err="1">
                <a:solidFill>
                  <a:schemeClr val="bg1"/>
                </a:solidFill>
              </a:rPr>
              <a:t>Services</a:t>
            </a:r>
            <a:r>
              <a:rPr lang="es-ES" dirty="0">
                <a:solidFill>
                  <a:schemeClr val="bg1"/>
                </a:solidFill>
              </a:rPr>
              <a:t> y los </a:t>
            </a:r>
            <a:r>
              <a:rPr lang="es-ES" dirty="0" err="1">
                <a:solidFill>
                  <a:schemeClr val="bg1"/>
                </a:solidFill>
              </a:rPr>
              <a:t>Pods</a:t>
            </a:r>
            <a:r>
              <a:rPr lang="es-ES" dirty="0">
                <a:solidFill>
                  <a:schemeClr val="bg1"/>
                </a:solidFill>
              </a:rPr>
              <a:t>.</a:t>
            </a:r>
          </a:p>
          <a:p>
            <a:pPr algn="just"/>
            <a:r>
              <a:rPr lang="es-ES" u="sng" dirty="0">
                <a:solidFill>
                  <a:schemeClr val="bg1"/>
                </a:solidFill>
              </a:rPr>
              <a:t>Controladores de tokens y cuentas de servicio</a:t>
            </a:r>
            <a:r>
              <a:rPr lang="es-ES" dirty="0">
                <a:solidFill>
                  <a:schemeClr val="bg1"/>
                </a:solidFill>
              </a:rPr>
              <a:t>: crean cuentas y tokens de acceso a la API por defecto para los nuevos </a:t>
            </a:r>
            <a:r>
              <a:rPr lang="es-ES" dirty="0" err="1">
                <a:solidFill>
                  <a:schemeClr val="bg1"/>
                </a:solidFill>
              </a:rPr>
              <a:t>Namespaces</a:t>
            </a:r>
            <a:r>
              <a:rPr lang="es-ES" dirty="0">
                <a:solidFill>
                  <a:schemeClr val="bg1"/>
                </a:solidFill>
              </a:rPr>
              <a:t>.</a:t>
            </a:r>
          </a:p>
          <a:p>
            <a:br>
              <a:rPr lang="es-ES" dirty="0"/>
            </a:br>
            <a:endParaRPr lang="es-E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2819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uadroTexto 16">
            <a:extLst>
              <a:ext uri="{FF2B5EF4-FFF2-40B4-BE49-F238E27FC236}">
                <a16:creationId xmlns:a16="http://schemas.microsoft.com/office/drawing/2014/main" id="{C586204B-1CD5-44BD-972E-6A5E516531A3}"/>
              </a:ext>
            </a:extLst>
          </p:cNvPr>
          <p:cNvSpPr txBox="1"/>
          <p:nvPr/>
        </p:nvSpPr>
        <p:spPr>
          <a:xfrm>
            <a:off x="320115" y="947974"/>
            <a:ext cx="850337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solidFill>
                  <a:schemeClr val="bg1"/>
                </a:solidFill>
              </a:rPr>
              <a:t>Arquitectura </a:t>
            </a:r>
            <a:r>
              <a:rPr lang="es-ES" sz="2800" b="1" dirty="0" err="1">
                <a:solidFill>
                  <a:schemeClr val="bg1"/>
                </a:solidFill>
              </a:rPr>
              <a:t>Kubernetes</a:t>
            </a:r>
            <a:endParaRPr lang="es-ES" sz="2800" b="1" dirty="0">
              <a:solidFill>
                <a:schemeClr val="bg1"/>
              </a:solidFill>
            </a:endParaRPr>
          </a:p>
          <a:p>
            <a:pPr algn="ctr"/>
            <a:r>
              <a:rPr lang="es-ES" b="1" dirty="0">
                <a:solidFill>
                  <a:schemeClr val="bg1"/>
                </a:solidFill>
              </a:rPr>
              <a:t>Master </a:t>
            </a:r>
            <a:r>
              <a:rPr lang="es-ES" b="1" dirty="0" err="1">
                <a:solidFill>
                  <a:schemeClr val="bg1"/>
                </a:solidFill>
              </a:rPr>
              <a:t>Node</a:t>
            </a:r>
            <a:r>
              <a:rPr lang="es-ES" b="1" dirty="0">
                <a:solidFill>
                  <a:schemeClr val="bg1"/>
                </a:solidFill>
              </a:rPr>
              <a:t> / Control </a:t>
            </a:r>
            <a:r>
              <a:rPr lang="es-ES" b="1" dirty="0" err="1">
                <a:solidFill>
                  <a:schemeClr val="bg1"/>
                </a:solidFill>
              </a:rPr>
              <a:t>Plane</a:t>
            </a:r>
            <a:endParaRPr lang="es-ES" dirty="0"/>
          </a:p>
        </p:txBody>
      </p:sp>
      <p:pic>
        <p:nvPicPr>
          <p:cNvPr id="5" name="Imagen 4" descr="Logotipo&#10;&#10;Descripción generada automáticamente">
            <a:extLst>
              <a:ext uri="{FF2B5EF4-FFF2-40B4-BE49-F238E27FC236}">
                <a16:creationId xmlns:a16="http://schemas.microsoft.com/office/drawing/2014/main" id="{F044DF02-E19D-4C30-A027-0469229868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5650" y="2297550"/>
            <a:ext cx="3941129" cy="1972792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5AC7574B-C625-48B5-9EB2-6DDA3E10155F}"/>
              </a:ext>
            </a:extLst>
          </p:cNvPr>
          <p:cNvSpPr txBox="1"/>
          <p:nvPr/>
        </p:nvSpPr>
        <p:spPr>
          <a:xfrm>
            <a:off x="131403" y="1852785"/>
            <a:ext cx="888079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err="1">
                <a:solidFill>
                  <a:schemeClr val="bg1"/>
                </a:solidFill>
              </a:rPr>
              <a:t>Etcd</a:t>
            </a:r>
            <a:r>
              <a:rPr lang="es-ES" b="1" dirty="0">
                <a:solidFill>
                  <a:schemeClr val="bg1"/>
                </a:solidFill>
              </a:rPr>
              <a:t>:</a:t>
            </a:r>
          </a:p>
          <a:p>
            <a:endParaRPr lang="es-ES" b="1" dirty="0">
              <a:solidFill>
                <a:schemeClr val="bg1"/>
              </a:solidFill>
            </a:endParaRPr>
          </a:p>
          <a:p>
            <a:pPr algn="just"/>
            <a:r>
              <a:rPr lang="es-ES" dirty="0">
                <a:solidFill>
                  <a:schemeClr val="bg1"/>
                </a:solidFill>
              </a:rPr>
              <a:t>Almacén de datos persistente, consistente y distribuido de clave-valor utilizado para almacenar toda a la información del clúster de </a:t>
            </a:r>
            <a:r>
              <a:rPr lang="es-ES" dirty="0" err="1">
                <a:solidFill>
                  <a:schemeClr val="bg1"/>
                </a:solidFill>
              </a:rPr>
              <a:t>Kubernetes</a:t>
            </a:r>
            <a:r>
              <a:rPr lang="es-ES" dirty="0">
                <a:solidFill>
                  <a:schemeClr val="bg1"/>
                </a:solidFill>
              </a:rPr>
              <a:t>.</a:t>
            </a:r>
          </a:p>
          <a:p>
            <a:pPr algn="just"/>
            <a:endParaRPr lang="es-ES" dirty="0">
              <a:solidFill>
                <a:schemeClr val="bg1"/>
              </a:solidFill>
            </a:endParaRPr>
          </a:p>
          <a:p>
            <a:pPr algn="just"/>
            <a:r>
              <a:rPr lang="es-ES" dirty="0">
                <a:solidFill>
                  <a:schemeClr val="bg1"/>
                </a:solidFill>
              </a:rPr>
              <a:t>Para asegurar consistencia, </a:t>
            </a:r>
            <a:r>
              <a:rPr lang="es-ES" dirty="0" err="1">
                <a:solidFill>
                  <a:schemeClr val="bg1"/>
                </a:solidFill>
              </a:rPr>
              <a:t>etcd</a:t>
            </a:r>
            <a:r>
              <a:rPr lang="es-ES" dirty="0">
                <a:solidFill>
                  <a:schemeClr val="bg1"/>
                </a:solidFill>
              </a:rPr>
              <a:t> solo puede tomar decisiones cuando la mayoría de los nodos tienen un estado correcto. Esto se conoce como establecimiento de </a:t>
            </a:r>
            <a:r>
              <a:rPr lang="es-ES" i="1" dirty="0">
                <a:solidFill>
                  <a:schemeClr val="bg1"/>
                </a:solidFill>
              </a:rPr>
              <a:t>quorum</a:t>
            </a:r>
            <a:r>
              <a:rPr lang="es-ES" dirty="0">
                <a:solidFill>
                  <a:schemeClr val="bg1"/>
                </a:solidFill>
              </a:rPr>
              <a:t>. En otras palabras, en un clúster de tres miembros, hay quorum cuando dos o más de ellos tienen un estado correcto.</a:t>
            </a:r>
            <a:endParaRPr lang="es-E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6587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uadroTexto 16">
            <a:extLst>
              <a:ext uri="{FF2B5EF4-FFF2-40B4-BE49-F238E27FC236}">
                <a16:creationId xmlns:a16="http://schemas.microsoft.com/office/drawing/2014/main" id="{C586204B-1CD5-44BD-972E-6A5E516531A3}"/>
              </a:ext>
            </a:extLst>
          </p:cNvPr>
          <p:cNvSpPr txBox="1"/>
          <p:nvPr/>
        </p:nvSpPr>
        <p:spPr>
          <a:xfrm>
            <a:off x="320115" y="947974"/>
            <a:ext cx="850337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solidFill>
                  <a:schemeClr val="bg1"/>
                </a:solidFill>
              </a:rPr>
              <a:t>Arquitectura </a:t>
            </a:r>
            <a:r>
              <a:rPr lang="es-ES" sz="2800" b="1" dirty="0" err="1">
                <a:solidFill>
                  <a:schemeClr val="bg1"/>
                </a:solidFill>
              </a:rPr>
              <a:t>Kubernetes</a:t>
            </a:r>
            <a:endParaRPr lang="es-ES" sz="2800" b="1" dirty="0">
              <a:solidFill>
                <a:schemeClr val="bg1"/>
              </a:solidFill>
            </a:endParaRPr>
          </a:p>
          <a:p>
            <a:pPr algn="ctr"/>
            <a:r>
              <a:rPr lang="es-ES" b="1" dirty="0" err="1">
                <a:solidFill>
                  <a:schemeClr val="bg1"/>
                </a:solidFill>
              </a:rPr>
              <a:t>Worker</a:t>
            </a:r>
            <a:r>
              <a:rPr lang="es-ES" b="1" dirty="0">
                <a:solidFill>
                  <a:schemeClr val="bg1"/>
                </a:solidFill>
              </a:rPr>
              <a:t> </a:t>
            </a:r>
            <a:r>
              <a:rPr lang="es-ES" b="1" dirty="0" err="1">
                <a:solidFill>
                  <a:schemeClr val="bg1"/>
                </a:solidFill>
              </a:rPr>
              <a:t>Node</a:t>
            </a:r>
            <a:endParaRPr lang="es-ES" dirty="0"/>
          </a:p>
        </p:txBody>
      </p:sp>
      <p:pic>
        <p:nvPicPr>
          <p:cNvPr id="5" name="Imagen 4" descr="Logotipo&#10;&#10;Descripción generada automáticamente">
            <a:extLst>
              <a:ext uri="{FF2B5EF4-FFF2-40B4-BE49-F238E27FC236}">
                <a16:creationId xmlns:a16="http://schemas.microsoft.com/office/drawing/2014/main" id="{F044DF02-E19D-4C30-A027-0469229868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5650" y="2297550"/>
            <a:ext cx="3941129" cy="1972792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5AC7574B-C625-48B5-9EB2-6DDA3E10155F}"/>
              </a:ext>
            </a:extLst>
          </p:cNvPr>
          <p:cNvSpPr txBox="1"/>
          <p:nvPr/>
        </p:nvSpPr>
        <p:spPr>
          <a:xfrm>
            <a:off x="131403" y="1748193"/>
            <a:ext cx="888079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err="1">
                <a:solidFill>
                  <a:schemeClr val="bg1"/>
                </a:solidFill>
              </a:rPr>
              <a:t>Kubelet</a:t>
            </a:r>
            <a:r>
              <a:rPr lang="es-ES" b="1" dirty="0">
                <a:solidFill>
                  <a:schemeClr val="bg1"/>
                </a:solidFill>
              </a:rPr>
              <a:t>:</a:t>
            </a:r>
          </a:p>
          <a:p>
            <a:endParaRPr lang="es-ES" b="1" dirty="0">
              <a:solidFill>
                <a:schemeClr val="bg1"/>
              </a:solidFill>
            </a:endParaRPr>
          </a:p>
          <a:p>
            <a:pPr algn="just"/>
            <a:r>
              <a:rPr lang="es-ES" dirty="0">
                <a:solidFill>
                  <a:schemeClr val="bg1"/>
                </a:solidFill>
              </a:rPr>
              <a:t>Agente que se ejecuta en cada nodo de un clúster. Se asegura de que los contenedores estén corriendo en un </a:t>
            </a:r>
            <a:r>
              <a:rPr lang="es-ES" dirty="0" err="1">
                <a:solidFill>
                  <a:schemeClr val="bg1"/>
                </a:solidFill>
              </a:rPr>
              <a:t>pod</a:t>
            </a:r>
            <a:r>
              <a:rPr lang="es-ES" dirty="0">
                <a:solidFill>
                  <a:schemeClr val="bg1"/>
                </a:solidFill>
              </a:rPr>
              <a:t>.</a:t>
            </a:r>
          </a:p>
          <a:p>
            <a:pPr algn="just"/>
            <a:endParaRPr lang="es-ES" dirty="0">
              <a:solidFill>
                <a:schemeClr val="bg1"/>
              </a:solidFill>
            </a:endParaRPr>
          </a:p>
          <a:p>
            <a:r>
              <a:rPr lang="es-ES" dirty="0">
                <a:solidFill>
                  <a:schemeClr val="bg1"/>
                </a:solidFill>
              </a:rPr>
              <a:t>El agente </a:t>
            </a:r>
            <a:r>
              <a:rPr lang="es-ES" dirty="0" err="1">
                <a:solidFill>
                  <a:schemeClr val="bg1"/>
                </a:solidFill>
              </a:rPr>
              <a:t>kubelet</a:t>
            </a:r>
            <a:r>
              <a:rPr lang="es-ES" dirty="0">
                <a:solidFill>
                  <a:schemeClr val="bg1"/>
                </a:solidFill>
              </a:rPr>
              <a:t> toma un conjunto de especificaciones de </a:t>
            </a:r>
            <a:r>
              <a:rPr lang="es-ES" dirty="0" err="1">
                <a:solidFill>
                  <a:schemeClr val="bg1"/>
                </a:solidFill>
              </a:rPr>
              <a:t>Pod</a:t>
            </a:r>
            <a:r>
              <a:rPr lang="es-ES" dirty="0">
                <a:solidFill>
                  <a:schemeClr val="bg1"/>
                </a:solidFill>
              </a:rPr>
              <a:t>, llamados </a:t>
            </a:r>
            <a:r>
              <a:rPr lang="es-ES" dirty="0" err="1">
                <a:solidFill>
                  <a:schemeClr val="bg1"/>
                </a:solidFill>
              </a:rPr>
              <a:t>PodSpecs</a:t>
            </a:r>
            <a:r>
              <a:rPr lang="es-ES" dirty="0">
                <a:solidFill>
                  <a:schemeClr val="bg1"/>
                </a:solidFill>
              </a:rPr>
              <a:t>, que han sido creados por </a:t>
            </a:r>
            <a:r>
              <a:rPr lang="es-ES" dirty="0" err="1">
                <a:solidFill>
                  <a:schemeClr val="bg1"/>
                </a:solidFill>
              </a:rPr>
              <a:t>Kubernetes</a:t>
            </a:r>
            <a:r>
              <a:rPr lang="es-ES" dirty="0">
                <a:solidFill>
                  <a:schemeClr val="bg1"/>
                </a:solidFill>
              </a:rPr>
              <a:t> y garantiza que los contenedores descritos en ellos estén funcionando y en buen estado.</a:t>
            </a:r>
            <a:br>
              <a:rPr lang="es-ES" dirty="0"/>
            </a:br>
            <a:endParaRPr lang="es-E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3311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uadroTexto 16">
            <a:extLst>
              <a:ext uri="{FF2B5EF4-FFF2-40B4-BE49-F238E27FC236}">
                <a16:creationId xmlns:a16="http://schemas.microsoft.com/office/drawing/2014/main" id="{C586204B-1CD5-44BD-972E-6A5E516531A3}"/>
              </a:ext>
            </a:extLst>
          </p:cNvPr>
          <p:cNvSpPr txBox="1"/>
          <p:nvPr/>
        </p:nvSpPr>
        <p:spPr>
          <a:xfrm>
            <a:off x="320115" y="947974"/>
            <a:ext cx="850337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solidFill>
                  <a:schemeClr val="bg1"/>
                </a:solidFill>
              </a:rPr>
              <a:t>Arquitectura </a:t>
            </a:r>
            <a:r>
              <a:rPr lang="es-ES" sz="2800" b="1" dirty="0" err="1">
                <a:solidFill>
                  <a:schemeClr val="bg1"/>
                </a:solidFill>
              </a:rPr>
              <a:t>Kubernetes</a:t>
            </a:r>
            <a:endParaRPr lang="es-ES" sz="2800" b="1" dirty="0">
              <a:solidFill>
                <a:schemeClr val="bg1"/>
              </a:solidFill>
            </a:endParaRPr>
          </a:p>
          <a:p>
            <a:pPr algn="ctr"/>
            <a:r>
              <a:rPr lang="es-ES" b="1" dirty="0" err="1">
                <a:solidFill>
                  <a:schemeClr val="bg1"/>
                </a:solidFill>
              </a:rPr>
              <a:t>Worker</a:t>
            </a:r>
            <a:r>
              <a:rPr lang="es-ES" b="1" dirty="0">
                <a:solidFill>
                  <a:schemeClr val="bg1"/>
                </a:solidFill>
              </a:rPr>
              <a:t> </a:t>
            </a:r>
            <a:r>
              <a:rPr lang="es-ES" b="1" dirty="0" err="1">
                <a:solidFill>
                  <a:schemeClr val="bg1"/>
                </a:solidFill>
              </a:rPr>
              <a:t>Node</a:t>
            </a:r>
            <a:endParaRPr lang="es-ES" dirty="0"/>
          </a:p>
        </p:txBody>
      </p:sp>
      <p:pic>
        <p:nvPicPr>
          <p:cNvPr id="5" name="Imagen 4" descr="Logotipo&#10;&#10;Descripción generada automáticamente">
            <a:extLst>
              <a:ext uri="{FF2B5EF4-FFF2-40B4-BE49-F238E27FC236}">
                <a16:creationId xmlns:a16="http://schemas.microsoft.com/office/drawing/2014/main" id="{F044DF02-E19D-4C30-A027-0469229868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5650" y="2297550"/>
            <a:ext cx="3941129" cy="1972792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5AC7574B-C625-48B5-9EB2-6DDA3E10155F}"/>
              </a:ext>
            </a:extLst>
          </p:cNvPr>
          <p:cNvSpPr txBox="1"/>
          <p:nvPr/>
        </p:nvSpPr>
        <p:spPr>
          <a:xfrm>
            <a:off x="131403" y="1748193"/>
            <a:ext cx="888079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err="1">
                <a:solidFill>
                  <a:schemeClr val="bg1"/>
                </a:solidFill>
              </a:rPr>
              <a:t>kube</a:t>
            </a:r>
            <a:r>
              <a:rPr lang="es-ES" b="1" dirty="0">
                <a:solidFill>
                  <a:schemeClr val="bg1"/>
                </a:solidFill>
              </a:rPr>
              <a:t>-proxy:</a:t>
            </a:r>
          </a:p>
          <a:p>
            <a:endParaRPr lang="es-ES" b="1" dirty="0">
              <a:solidFill>
                <a:schemeClr val="bg1"/>
              </a:solidFill>
            </a:endParaRPr>
          </a:p>
          <a:p>
            <a:r>
              <a:rPr lang="es-ES" dirty="0" err="1">
                <a:solidFill>
                  <a:schemeClr val="bg1"/>
                </a:solidFill>
              </a:rPr>
              <a:t>kube</a:t>
            </a:r>
            <a:r>
              <a:rPr lang="es-ES" dirty="0">
                <a:solidFill>
                  <a:schemeClr val="bg1"/>
                </a:solidFill>
              </a:rPr>
              <a:t>-proxy permite abstraer un servicio en </a:t>
            </a:r>
            <a:r>
              <a:rPr lang="es-ES" dirty="0" err="1">
                <a:solidFill>
                  <a:schemeClr val="bg1"/>
                </a:solidFill>
              </a:rPr>
              <a:t>Kubernetes</a:t>
            </a:r>
            <a:r>
              <a:rPr lang="es-ES" dirty="0">
                <a:solidFill>
                  <a:schemeClr val="bg1"/>
                </a:solidFill>
              </a:rPr>
              <a:t> manteniendo las reglas de red en el anfitrión y haciendo reenvío de conexiones.</a:t>
            </a:r>
          </a:p>
          <a:p>
            <a:endParaRPr lang="es-ES" b="1" dirty="0">
              <a:solidFill>
                <a:schemeClr val="bg1"/>
              </a:solidFill>
            </a:endParaRPr>
          </a:p>
          <a:p>
            <a:r>
              <a:rPr lang="es-ES" b="1" dirty="0" err="1">
                <a:solidFill>
                  <a:schemeClr val="bg1"/>
                </a:solidFill>
              </a:rPr>
              <a:t>Runtime</a:t>
            </a:r>
            <a:r>
              <a:rPr lang="es-ES" b="1" dirty="0">
                <a:solidFill>
                  <a:schemeClr val="bg1"/>
                </a:solidFill>
              </a:rPr>
              <a:t> de contenedores:</a:t>
            </a:r>
          </a:p>
          <a:p>
            <a:endParaRPr lang="es-ES" b="1" dirty="0">
              <a:solidFill>
                <a:schemeClr val="bg1"/>
              </a:solidFill>
            </a:endParaRPr>
          </a:p>
          <a:p>
            <a:r>
              <a:rPr lang="es-ES" dirty="0">
                <a:solidFill>
                  <a:schemeClr val="bg1"/>
                </a:solidFill>
              </a:rPr>
              <a:t>El </a:t>
            </a:r>
            <a:r>
              <a:rPr lang="es-ES" dirty="0" err="1">
                <a:solidFill>
                  <a:schemeClr val="bg1"/>
                </a:solidFill>
              </a:rPr>
              <a:t>runtime</a:t>
            </a:r>
            <a:r>
              <a:rPr lang="es-ES" dirty="0">
                <a:solidFill>
                  <a:schemeClr val="bg1"/>
                </a:solidFill>
              </a:rPr>
              <a:t> de los contenedores es el software responsable de ejecutar los contenedores. </a:t>
            </a:r>
            <a:r>
              <a:rPr lang="es-ES" dirty="0" err="1">
                <a:solidFill>
                  <a:schemeClr val="bg1"/>
                </a:solidFill>
              </a:rPr>
              <a:t>Kubernetes</a:t>
            </a:r>
            <a:r>
              <a:rPr lang="es-ES" dirty="0">
                <a:solidFill>
                  <a:schemeClr val="bg1"/>
                </a:solidFill>
              </a:rPr>
              <a:t> soporta varios de ellos: Docker, </a:t>
            </a:r>
            <a:r>
              <a:rPr lang="es-ES" dirty="0" err="1">
                <a:solidFill>
                  <a:schemeClr val="bg1"/>
                </a:solidFill>
              </a:rPr>
              <a:t>rkt</a:t>
            </a:r>
            <a:r>
              <a:rPr lang="es-ES" dirty="0">
                <a:solidFill>
                  <a:schemeClr val="bg1"/>
                </a:solidFill>
              </a:rPr>
              <a:t> y cualquier implementación de la interfaz de </a:t>
            </a:r>
            <a:r>
              <a:rPr lang="es-ES" dirty="0" err="1">
                <a:solidFill>
                  <a:schemeClr val="bg1"/>
                </a:solidFill>
              </a:rPr>
              <a:t>runtime</a:t>
            </a:r>
            <a:r>
              <a:rPr lang="es-ES" dirty="0">
                <a:solidFill>
                  <a:schemeClr val="bg1"/>
                </a:solidFill>
              </a:rPr>
              <a:t> de contenedores de </a:t>
            </a:r>
            <a:r>
              <a:rPr lang="es-ES" dirty="0" err="1">
                <a:solidFill>
                  <a:schemeClr val="bg1"/>
                </a:solidFill>
              </a:rPr>
              <a:t>Kubernetes</a:t>
            </a:r>
            <a:r>
              <a:rPr lang="es-ES" dirty="0">
                <a:solidFill>
                  <a:schemeClr val="bg1"/>
                </a:solidFill>
              </a:rPr>
              <a:t>.</a:t>
            </a:r>
            <a:br>
              <a:rPr lang="es-ES" dirty="0"/>
            </a:br>
            <a:endParaRPr lang="es-E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6897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uadroTexto 16">
            <a:extLst>
              <a:ext uri="{FF2B5EF4-FFF2-40B4-BE49-F238E27FC236}">
                <a16:creationId xmlns:a16="http://schemas.microsoft.com/office/drawing/2014/main" id="{C586204B-1CD5-44BD-972E-6A5E516531A3}"/>
              </a:ext>
            </a:extLst>
          </p:cNvPr>
          <p:cNvSpPr txBox="1"/>
          <p:nvPr/>
        </p:nvSpPr>
        <p:spPr>
          <a:xfrm>
            <a:off x="320115" y="947974"/>
            <a:ext cx="85033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solidFill>
                  <a:schemeClr val="bg1"/>
                </a:solidFill>
              </a:rPr>
              <a:t>Conceptos clave</a:t>
            </a:r>
            <a:endParaRPr lang="es-ES" dirty="0"/>
          </a:p>
        </p:txBody>
      </p:sp>
      <p:pic>
        <p:nvPicPr>
          <p:cNvPr id="5" name="Imagen 4" descr="Logotipo&#10;&#10;Descripción generada automáticamente">
            <a:extLst>
              <a:ext uri="{FF2B5EF4-FFF2-40B4-BE49-F238E27FC236}">
                <a16:creationId xmlns:a16="http://schemas.microsoft.com/office/drawing/2014/main" id="{F044DF02-E19D-4C30-A027-0469229868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5650" y="2297550"/>
            <a:ext cx="3941129" cy="1972792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5AC7574B-C625-48B5-9EB2-6DDA3E10155F}"/>
              </a:ext>
            </a:extLst>
          </p:cNvPr>
          <p:cNvSpPr txBox="1"/>
          <p:nvPr/>
        </p:nvSpPr>
        <p:spPr>
          <a:xfrm>
            <a:off x="537327" y="1781667"/>
            <a:ext cx="820506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dirty="0" err="1">
                <a:solidFill>
                  <a:schemeClr val="bg1"/>
                </a:solidFill>
              </a:rPr>
              <a:t>Pods</a:t>
            </a:r>
            <a:r>
              <a:rPr lang="es-ES" dirty="0">
                <a:solidFill>
                  <a:schemeClr val="bg1"/>
                </a:solidFill>
              </a:rPr>
              <a:t>: Unidad mínima de k8s, normalmente alberga un contenedor por </a:t>
            </a:r>
            <a:r>
              <a:rPr lang="es-ES" dirty="0" err="1">
                <a:solidFill>
                  <a:schemeClr val="bg1"/>
                </a:solidFill>
              </a:rPr>
              <a:t>pod</a:t>
            </a:r>
            <a:r>
              <a:rPr lang="es-ES" dirty="0">
                <a:solidFill>
                  <a:schemeClr val="bg1"/>
                </a:solidFill>
              </a:rPr>
              <a:t>, pero </a:t>
            </a:r>
          </a:p>
          <a:p>
            <a:pPr algn="just"/>
            <a:r>
              <a:rPr lang="es-ES" dirty="0">
                <a:solidFill>
                  <a:schemeClr val="bg1"/>
                </a:solidFill>
              </a:rPr>
              <a:t>se puede crear más de un contenedor por </a:t>
            </a:r>
            <a:r>
              <a:rPr lang="es-ES" dirty="0" err="1">
                <a:solidFill>
                  <a:schemeClr val="bg1"/>
                </a:solidFill>
              </a:rPr>
              <a:t>pod</a:t>
            </a:r>
            <a:r>
              <a:rPr lang="es-ES" dirty="0">
                <a:solidFill>
                  <a:schemeClr val="bg1"/>
                </a:solidFill>
              </a:rPr>
              <a:t>. Cada </a:t>
            </a:r>
            <a:r>
              <a:rPr lang="es-ES" dirty="0" err="1">
                <a:solidFill>
                  <a:schemeClr val="bg1"/>
                </a:solidFill>
              </a:rPr>
              <a:t>pod</a:t>
            </a:r>
            <a:r>
              <a:rPr lang="es-ES" dirty="0">
                <a:solidFill>
                  <a:schemeClr val="bg1"/>
                </a:solidFill>
              </a:rPr>
              <a:t> tiene asignada una IP única.</a:t>
            </a:r>
          </a:p>
          <a:p>
            <a:pPr algn="just"/>
            <a:r>
              <a:rPr lang="es-ES" dirty="0">
                <a:solidFill>
                  <a:schemeClr val="bg1"/>
                </a:solidFill>
              </a:rPr>
              <a:t>Todos los contenedores de un </a:t>
            </a:r>
            <a:r>
              <a:rPr lang="es-ES" dirty="0" err="1">
                <a:solidFill>
                  <a:schemeClr val="bg1"/>
                </a:solidFill>
              </a:rPr>
              <a:t>pod</a:t>
            </a:r>
            <a:r>
              <a:rPr lang="es-ES" dirty="0">
                <a:solidFill>
                  <a:schemeClr val="bg1"/>
                </a:solidFill>
              </a:rPr>
              <a:t> comparten el </a:t>
            </a:r>
            <a:r>
              <a:rPr lang="es-ES" dirty="0" err="1">
                <a:solidFill>
                  <a:schemeClr val="bg1"/>
                </a:solidFill>
              </a:rPr>
              <a:t>namespace</a:t>
            </a:r>
            <a:r>
              <a:rPr lang="es-ES" dirty="0">
                <a:solidFill>
                  <a:schemeClr val="bg1"/>
                </a:solidFill>
              </a:rPr>
              <a:t> de la red, incluida la IP y</a:t>
            </a:r>
          </a:p>
          <a:p>
            <a:pPr algn="just"/>
            <a:r>
              <a:rPr lang="es-ES" dirty="0">
                <a:solidFill>
                  <a:schemeClr val="bg1"/>
                </a:solidFill>
              </a:rPr>
              <a:t>los puertos.</a:t>
            </a:r>
          </a:p>
          <a:p>
            <a:pPr algn="just"/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92F71079-8431-49F2-A0A2-D192200C66B5}"/>
              </a:ext>
            </a:extLst>
          </p:cNvPr>
          <p:cNvSpPr/>
          <p:nvPr/>
        </p:nvSpPr>
        <p:spPr>
          <a:xfrm>
            <a:off x="1467659" y="3128230"/>
            <a:ext cx="4117383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>
                <a:solidFill>
                  <a:schemeClr val="bg1"/>
                </a:solidFill>
              </a:rPr>
              <a:t>ConfigMaps</a:t>
            </a:r>
            <a:r>
              <a:rPr lang="es-ES" dirty="0">
                <a:solidFill>
                  <a:schemeClr val="bg1"/>
                </a:solidFill>
              </a:rPr>
              <a:t>					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>
                <a:solidFill>
                  <a:schemeClr val="bg1"/>
                </a:solidFill>
              </a:rPr>
              <a:t>Deployment</a:t>
            </a:r>
            <a:endParaRPr lang="es-E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>
                <a:solidFill>
                  <a:schemeClr val="bg1"/>
                </a:solidFill>
              </a:rPr>
              <a:t>Envs</a:t>
            </a:r>
            <a:endParaRPr lang="es-E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>
                <a:solidFill>
                  <a:schemeClr val="bg1"/>
                </a:solidFill>
              </a:rPr>
              <a:t>Ingress</a:t>
            </a:r>
            <a:endParaRPr lang="es-E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>
                <a:solidFill>
                  <a:schemeClr val="bg1"/>
                </a:solidFill>
              </a:rPr>
              <a:t>LimitRange</a:t>
            </a:r>
            <a:endParaRPr lang="es-E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>
                <a:solidFill>
                  <a:schemeClr val="bg1"/>
                </a:solidFill>
              </a:rPr>
              <a:t>Namespaces</a:t>
            </a:r>
            <a:endParaRPr lang="es-E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>
                <a:solidFill>
                  <a:schemeClr val="bg1"/>
                </a:solidFill>
              </a:rPr>
              <a:t>Probes</a:t>
            </a:r>
            <a:endParaRPr lang="es-E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>
                <a:solidFill>
                  <a:schemeClr val="bg1"/>
                </a:solidFill>
              </a:rPr>
              <a:t>Replicasets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11FDF811-31AF-4533-B993-AD5032EA4630}"/>
              </a:ext>
            </a:extLst>
          </p:cNvPr>
          <p:cNvSpPr/>
          <p:nvPr/>
        </p:nvSpPr>
        <p:spPr>
          <a:xfrm>
            <a:off x="4285768" y="3126535"/>
            <a:ext cx="411738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>
                <a:solidFill>
                  <a:schemeClr val="bg1"/>
                </a:solidFill>
              </a:rPr>
              <a:t>ResourceQuota</a:t>
            </a:r>
            <a:r>
              <a:rPr lang="es-ES" dirty="0">
                <a:solidFill>
                  <a:schemeClr val="bg1"/>
                </a:solidFill>
              </a:rPr>
              <a:t>					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>
                <a:solidFill>
                  <a:schemeClr val="bg1"/>
                </a:solidFill>
              </a:rPr>
              <a:t>Secrets</a:t>
            </a:r>
            <a:endParaRPr lang="es-E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>
                <a:solidFill>
                  <a:schemeClr val="bg1"/>
                </a:solidFill>
              </a:rPr>
              <a:t>Services</a:t>
            </a:r>
            <a:endParaRPr lang="es-E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>
                <a:solidFill>
                  <a:schemeClr val="bg1"/>
                </a:solidFill>
              </a:rPr>
              <a:t>Volumes</a:t>
            </a:r>
            <a:endParaRPr lang="es-E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</a:rPr>
              <a:t>….</a:t>
            </a:r>
          </a:p>
        </p:txBody>
      </p:sp>
    </p:spTree>
    <p:extLst>
      <p:ext uri="{BB962C8B-B14F-4D97-AF65-F5344CB8AC3E}">
        <p14:creationId xmlns:p14="http://schemas.microsoft.com/office/powerpoint/2010/main" val="424875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uadroTexto 16">
            <a:extLst>
              <a:ext uri="{FF2B5EF4-FFF2-40B4-BE49-F238E27FC236}">
                <a16:creationId xmlns:a16="http://schemas.microsoft.com/office/drawing/2014/main" id="{C586204B-1CD5-44BD-972E-6A5E516531A3}"/>
              </a:ext>
            </a:extLst>
          </p:cNvPr>
          <p:cNvSpPr txBox="1"/>
          <p:nvPr/>
        </p:nvSpPr>
        <p:spPr>
          <a:xfrm>
            <a:off x="320115" y="947974"/>
            <a:ext cx="850337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solidFill>
                  <a:schemeClr val="bg1"/>
                </a:solidFill>
              </a:rPr>
              <a:t>Tipos de instalaciones</a:t>
            </a:r>
          </a:p>
          <a:p>
            <a:pPr algn="ctr"/>
            <a:r>
              <a:rPr lang="es-ES" sz="2800" b="1" dirty="0">
                <a:solidFill>
                  <a:schemeClr val="bg1"/>
                </a:solidFill>
              </a:rPr>
              <a:t>Local/</a:t>
            </a:r>
            <a:r>
              <a:rPr lang="es-ES" sz="2800" b="1" dirty="0" err="1">
                <a:solidFill>
                  <a:schemeClr val="bg1"/>
                </a:solidFill>
              </a:rPr>
              <a:t>onPremise</a:t>
            </a:r>
            <a:endParaRPr lang="es-ES" dirty="0"/>
          </a:p>
        </p:txBody>
      </p:sp>
      <p:pic>
        <p:nvPicPr>
          <p:cNvPr id="5" name="Imagen 4" descr="Logotipo&#10;&#10;Descripción generada automáticamente">
            <a:extLst>
              <a:ext uri="{FF2B5EF4-FFF2-40B4-BE49-F238E27FC236}">
                <a16:creationId xmlns:a16="http://schemas.microsoft.com/office/drawing/2014/main" id="{F044DF02-E19D-4C30-A027-0469229868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5650" y="2297550"/>
            <a:ext cx="3941129" cy="1972792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5AC7574B-C625-48B5-9EB2-6DDA3E10155F}"/>
              </a:ext>
            </a:extLst>
          </p:cNvPr>
          <p:cNvSpPr txBox="1"/>
          <p:nvPr/>
        </p:nvSpPr>
        <p:spPr>
          <a:xfrm>
            <a:off x="924350" y="2467233"/>
            <a:ext cx="476944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2800" dirty="0" err="1">
                <a:solidFill>
                  <a:schemeClr val="bg1"/>
                </a:solidFill>
              </a:rPr>
              <a:t>Minikube</a:t>
            </a:r>
            <a:endParaRPr lang="es-ES" sz="2800" dirty="0">
              <a:solidFill>
                <a:schemeClr val="bg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2800" dirty="0">
                <a:solidFill>
                  <a:schemeClr val="bg1"/>
                </a:solidFill>
              </a:rPr>
              <a:t>Microk8s </a:t>
            </a:r>
            <a:r>
              <a:rPr lang="es-ES" sz="2000" dirty="0">
                <a:solidFill>
                  <a:schemeClr val="bg1"/>
                </a:solidFill>
              </a:rPr>
              <a:t>( </a:t>
            </a:r>
            <a:r>
              <a:rPr lang="es-ES" sz="2000" dirty="0" err="1">
                <a:solidFill>
                  <a:schemeClr val="bg1"/>
                </a:solidFill>
              </a:rPr>
              <a:t>IoT</a:t>
            </a:r>
            <a:r>
              <a:rPr lang="es-ES" sz="2000" dirty="0">
                <a:solidFill>
                  <a:schemeClr val="bg1"/>
                </a:solidFill>
              </a:rPr>
              <a:t> )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https://microk8s.io/</a:t>
            </a:r>
            <a:endParaRPr lang="es-ES" sz="2000" dirty="0">
              <a:solidFill>
                <a:schemeClr val="bg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2800" dirty="0">
                <a:solidFill>
                  <a:schemeClr val="bg1"/>
                </a:solidFill>
              </a:rPr>
              <a:t>K3s </a:t>
            </a:r>
            <a:r>
              <a:rPr lang="es-ES" sz="2000" dirty="0">
                <a:solidFill>
                  <a:schemeClr val="bg1"/>
                </a:solidFill>
              </a:rPr>
              <a:t>( Dev )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https://k3s.io/</a:t>
            </a:r>
            <a:endParaRPr lang="es-ES" sz="2000" dirty="0">
              <a:solidFill>
                <a:schemeClr val="bg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2800" dirty="0" err="1">
                <a:solidFill>
                  <a:schemeClr val="bg1"/>
                </a:solidFill>
              </a:rPr>
              <a:t>KinD</a:t>
            </a:r>
            <a:r>
              <a:rPr lang="es-ES" sz="2800" dirty="0">
                <a:solidFill>
                  <a:schemeClr val="bg1"/>
                </a:solidFill>
              </a:rPr>
              <a:t> </a:t>
            </a:r>
            <a:r>
              <a:rPr lang="es-ES" sz="2000" dirty="0">
                <a:solidFill>
                  <a:schemeClr val="bg1"/>
                </a:solidFill>
              </a:rPr>
              <a:t>(</a:t>
            </a:r>
            <a:r>
              <a:rPr lang="es-ES" sz="2000" dirty="0" err="1">
                <a:solidFill>
                  <a:schemeClr val="bg1"/>
                </a:solidFill>
              </a:rPr>
              <a:t>Kubernetes</a:t>
            </a:r>
            <a:r>
              <a:rPr lang="es-ES" sz="2000" dirty="0">
                <a:solidFill>
                  <a:schemeClr val="bg1"/>
                </a:solidFill>
              </a:rPr>
              <a:t> in Docker)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2800" dirty="0">
                <a:solidFill>
                  <a:schemeClr val="bg1"/>
                </a:solidFill>
              </a:rPr>
              <a:t>Docker Desktop</a:t>
            </a:r>
          </a:p>
        </p:txBody>
      </p:sp>
    </p:spTree>
    <p:extLst>
      <p:ext uri="{BB962C8B-B14F-4D97-AF65-F5344CB8AC3E}">
        <p14:creationId xmlns:p14="http://schemas.microsoft.com/office/powerpoint/2010/main" val="3084790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uadroTexto 16">
            <a:extLst>
              <a:ext uri="{FF2B5EF4-FFF2-40B4-BE49-F238E27FC236}">
                <a16:creationId xmlns:a16="http://schemas.microsoft.com/office/drawing/2014/main" id="{C586204B-1CD5-44BD-972E-6A5E516531A3}"/>
              </a:ext>
            </a:extLst>
          </p:cNvPr>
          <p:cNvSpPr txBox="1"/>
          <p:nvPr/>
        </p:nvSpPr>
        <p:spPr>
          <a:xfrm>
            <a:off x="320115" y="947974"/>
            <a:ext cx="850337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solidFill>
                  <a:schemeClr val="bg1"/>
                </a:solidFill>
              </a:rPr>
              <a:t>Trabajemos con </a:t>
            </a:r>
            <a:r>
              <a:rPr lang="es-ES" sz="2800" b="1" dirty="0" err="1">
                <a:solidFill>
                  <a:schemeClr val="bg1"/>
                </a:solidFill>
              </a:rPr>
              <a:t>kubernetes</a:t>
            </a:r>
            <a:endParaRPr lang="es-ES" sz="2800" b="1" dirty="0">
              <a:solidFill>
                <a:schemeClr val="bg1"/>
              </a:solidFill>
            </a:endParaRPr>
          </a:p>
          <a:p>
            <a:pPr algn="ctr"/>
            <a:r>
              <a:rPr lang="es-ES" b="1" dirty="0" err="1">
                <a:solidFill>
                  <a:schemeClr val="bg1"/>
                </a:solidFill>
              </a:rPr>
              <a:t>Minikube</a:t>
            </a:r>
            <a:endParaRPr lang="es-ES"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5AC7574B-C625-48B5-9EB2-6DDA3E10155F}"/>
              </a:ext>
            </a:extLst>
          </p:cNvPr>
          <p:cNvSpPr txBox="1"/>
          <p:nvPr/>
        </p:nvSpPr>
        <p:spPr>
          <a:xfrm>
            <a:off x="226243" y="1873345"/>
            <a:ext cx="873864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>
                <a:solidFill>
                  <a:schemeClr val="bg1"/>
                </a:solidFill>
              </a:rPr>
              <a:t>1.	Es una </a:t>
            </a:r>
            <a:r>
              <a:rPr lang="en-US" dirty="0" err="1">
                <a:solidFill>
                  <a:schemeClr val="bg1"/>
                </a:solidFill>
              </a:rPr>
              <a:t>herramienta</a:t>
            </a:r>
            <a:r>
              <a:rPr lang="en-US" dirty="0">
                <a:solidFill>
                  <a:schemeClr val="bg1"/>
                </a:solidFill>
              </a:rPr>
              <a:t> que </a:t>
            </a:r>
            <a:r>
              <a:rPr lang="en-US" dirty="0" err="1">
                <a:solidFill>
                  <a:schemeClr val="bg1"/>
                </a:solidFill>
              </a:rPr>
              <a:t>permite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ejecutar</a:t>
            </a:r>
            <a:r>
              <a:rPr lang="en-US" dirty="0">
                <a:solidFill>
                  <a:schemeClr val="bg1"/>
                </a:solidFill>
              </a:rPr>
              <a:t> un </a:t>
            </a:r>
            <a:r>
              <a:rPr lang="en-US" dirty="0" err="1">
                <a:solidFill>
                  <a:schemeClr val="bg1"/>
                </a:solidFill>
              </a:rPr>
              <a:t>entorno</a:t>
            </a:r>
            <a:r>
              <a:rPr lang="en-US" dirty="0">
                <a:solidFill>
                  <a:schemeClr val="bg1"/>
                </a:solidFill>
              </a:rPr>
              <a:t> Kubernetes de forma local</a:t>
            </a:r>
          </a:p>
          <a:p>
            <a:pPr algn="just"/>
            <a:r>
              <a:rPr lang="en-US" dirty="0">
                <a:solidFill>
                  <a:schemeClr val="bg1"/>
                </a:solidFill>
              </a:rPr>
              <a:t>2.	</a:t>
            </a:r>
            <a:r>
              <a:rPr lang="en-US" dirty="0" err="1">
                <a:solidFill>
                  <a:schemeClr val="bg1"/>
                </a:solidFill>
              </a:rPr>
              <a:t>Permite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conocer</a:t>
            </a:r>
            <a:r>
              <a:rPr lang="en-US" dirty="0">
                <a:solidFill>
                  <a:schemeClr val="bg1"/>
                </a:solidFill>
              </a:rPr>
              <a:t> y </a:t>
            </a:r>
            <a:r>
              <a:rPr lang="en-US" dirty="0" err="1">
                <a:solidFill>
                  <a:schemeClr val="bg1"/>
                </a:solidFill>
              </a:rPr>
              <a:t>aprender</a:t>
            </a:r>
            <a:r>
              <a:rPr lang="en-US" dirty="0">
                <a:solidFill>
                  <a:schemeClr val="bg1"/>
                </a:solidFill>
              </a:rPr>
              <a:t> Kubernetes </a:t>
            </a:r>
            <a:r>
              <a:rPr lang="en-US" dirty="0" err="1">
                <a:solidFill>
                  <a:schemeClr val="bg1"/>
                </a:solidFill>
              </a:rPr>
              <a:t>en</a:t>
            </a:r>
            <a:r>
              <a:rPr lang="en-US" dirty="0">
                <a:solidFill>
                  <a:schemeClr val="bg1"/>
                </a:solidFill>
              </a:rPr>
              <a:t> un </a:t>
            </a:r>
            <a:r>
              <a:rPr lang="en-US" dirty="0" err="1">
                <a:solidFill>
                  <a:schemeClr val="bg1"/>
                </a:solidFill>
              </a:rPr>
              <a:t>entorno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sencillo</a:t>
            </a:r>
            <a:r>
              <a:rPr lang="en-US" dirty="0">
                <a:solidFill>
                  <a:schemeClr val="bg1"/>
                </a:solidFill>
              </a:rPr>
              <a:t> y sin </a:t>
            </a:r>
            <a:r>
              <a:rPr lang="en-US" dirty="0" err="1">
                <a:solidFill>
                  <a:schemeClr val="bg1"/>
                </a:solidFill>
              </a:rPr>
              <a:t>necesidad</a:t>
            </a:r>
            <a:r>
              <a:rPr lang="en-US" dirty="0">
                <a:solidFill>
                  <a:schemeClr val="bg1"/>
                </a:solidFill>
              </a:rPr>
              <a:t> de 	</a:t>
            </a:r>
          </a:p>
          <a:p>
            <a:pPr algn="just"/>
            <a:r>
              <a:rPr lang="en-US" dirty="0">
                <a:solidFill>
                  <a:schemeClr val="bg1"/>
                </a:solidFill>
              </a:rPr>
              <a:t>	</a:t>
            </a:r>
            <a:r>
              <a:rPr lang="en-US" dirty="0" err="1">
                <a:solidFill>
                  <a:schemeClr val="bg1"/>
                </a:solidFill>
              </a:rPr>
              <a:t>muchos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recursos</a:t>
            </a:r>
            <a:endParaRPr lang="en-US" dirty="0">
              <a:solidFill>
                <a:schemeClr val="bg1"/>
              </a:solidFill>
            </a:endParaRPr>
          </a:p>
          <a:p>
            <a:pPr algn="just"/>
            <a:r>
              <a:rPr lang="en-US" dirty="0">
                <a:solidFill>
                  <a:schemeClr val="bg1"/>
                </a:solidFill>
              </a:rPr>
              <a:t>3.	</a:t>
            </a:r>
            <a:r>
              <a:rPr lang="en-US" dirty="0" err="1">
                <a:solidFill>
                  <a:schemeClr val="bg1"/>
                </a:solidFill>
              </a:rPr>
              <a:t>Funciona</a:t>
            </a:r>
            <a:r>
              <a:rPr lang="en-US" dirty="0">
                <a:solidFill>
                  <a:schemeClr val="bg1"/>
                </a:solidFill>
              </a:rPr>
              <a:t> dentro de una </a:t>
            </a:r>
            <a:r>
              <a:rPr lang="en-US" dirty="0" err="1">
                <a:solidFill>
                  <a:schemeClr val="bg1"/>
                </a:solidFill>
              </a:rPr>
              <a:t>máquina</a:t>
            </a:r>
            <a:r>
              <a:rPr lang="en-US" dirty="0">
                <a:solidFill>
                  <a:schemeClr val="bg1"/>
                </a:solidFill>
              </a:rPr>
              <a:t> virtual </a:t>
            </a:r>
          </a:p>
          <a:p>
            <a:pPr algn="just"/>
            <a:r>
              <a:rPr lang="en-US" dirty="0">
                <a:solidFill>
                  <a:schemeClr val="bg1"/>
                </a:solidFill>
              </a:rPr>
              <a:t>4.	</a:t>
            </a:r>
            <a:r>
              <a:rPr lang="en-US" dirty="0" err="1">
                <a:solidFill>
                  <a:schemeClr val="bg1"/>
                </a:solidFill>
              </a:rPr>
              <a:t>Soporta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distintos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tipos</a:t>
            </a:r>
            <a:r>
              <a:rPr lang="en-US" dirty="0">
                <a:solidFill>
                  <a:schemeClr val="bg1"/>
                </a:solidFill>
              </a:rPr>
              <a:t> de container</a:t>
            </a:r>
          </a:p>
          <a:p>
            <a:pPr lvl="2" algn="just"/>
            <a:r>
              <a:rPr lang="en-US" dirty="0">
                <a:solidFill>
                  <a:schemeClr val="bg1"/>
                </a:solidFill>
              </a:rPr>
              <a:t>Runtimes: </a:t>
            </a:r>
            <a:r>
              <a:rPr lang="en-US" dirty="0" err="1">
                <a:solidFill>
                  <a:schemeClr val="bg1"/>
                </a:solidFill>
              </a:rPr>
              <a:t>rkt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containerd</a:t>
            </a:r>
            <a:r>
              <a:rPr lang="en-US" dirty="0">
                <a:solidFill>
                  <a:schemeClr val="bg1"/>
                </a:solidFill>
              </a:rPr>
              <a:t>, cri-o</a:t>
            </a:r>
          </a:p>
          <a:p>
            <a:pPr algn="just"/>
            <a:r>
              <a:rPr lang="en-US" dirty="0">
                <a:solidFill>
                  <a:schemeClr val="bg1"/>
                </a:solidFill>
              </a:rPr>
              <a:t>5.	Dispone de </a:t>
            </a:r>
            <a:r>
              <a:rPr lang="en-US" dirty="0" err="1">
                <a:solidFill>
                  <a:schemeClr val="bg1"/>
                </a:solidFill>
              </a:rPr>
              <a:t>muchas</a:t>
            </a:r>
            <a:r>
              <a:rPr lang="en-US" dirty="0">
                <a:solidFill>
                  <a:schemeClr val="bg1"/>
                </a:solidFill>
              </a:rPr>
              <a:t> de las </a:t>
            </a:r>
            <a:r>
              <a:rPr lang="en-US" dirty="0" err="1">
                <a:solidFill>
                  <a:schemeClr val="bg1"/>
                </a:solidFill>
              </a:rPr>
              <a:t>características</a:t>
            </a:r>
            <a:r>
              <a:rPr lang="en-US" dirty="0">
                <a:solidFill>
                  <a:schemeClr val="bg1"/>
                </a:solidFill>
              </a:rPr>
              <a:t> de sus </a:t>
            </a:r>
            <a:r>
              <a:rPr lang="en-US" dirty="0" err="1">
                <a:solidFill>
                  <a:schemeClr val="bg1"/>
                </a:solidFill>
              </a:rPr>
              <a:t>hermanos</a:t>
            </a:r>
            <a:endParaRPr lang="en-US" dirty="0">
              <a:solidFill>
                <a:schemeClr val="bg1"/>
              </a:solidFill>
            </a:endParaRPr>
          </a:p>
          <a:p>
            <a:pPr lvl="2" algn="just"/>
            <a:r>
              <a:rPr lang="en-US" dirty="0">
                <a:solidFill>
                  <a:schemeClr val="bg1"/>
                </a:solidFill>
              </a:rPr>
              <a:t>DNS</a:t>
            </a:r>
          </a:p>
          <a:p>
            <a:pPr lvl="2" algn="just"/>
            <a:r>
              <a:rPr lang="en-US" dirty="0" err="1">
                <a:solidFill>
                  <a:schemeClr val="bg1"/>
                </a:solidFill>
              </a:rPr>
              <a:t>Dahsboards</a:t>
            </a:r>
            <a:endParaRPr lang="en-US" dirty="0">
              <a:solidFill>
                <a:schemeClr val="bg1"/>
              </a:solidFill>
            </a:endParaRPr>
          </a:p>
          <a:p>
            <a:pPr lvl="2" algn="just"/>
            <a:r>
              <a:rPr lang="en-US" dirty="0">
                <a:solidFill>
                  <a:schemeClr val="bg1"/>
                </a:solidFill>
              </a:rPr>
              <a:t>Dispone de </a:t>
            </a:r>
            <a:r>
              <a:rPr lang="en-US" dirty="0" err="1">
                <a:solidFill>
                  <a:schemeClr val="bg1"/>
                </a:solidFill>
              </a:rPr>
              <a:t>ConfigMaps</a:t>
            </a:r>
            <a:r>
              <a:rPr lang="en-US" dirty="0">
                <a:solidFill>
                  <a:schemeClr val="bg1"/>
                </a:solidFill>
              </a:rPr>
              <a:t> y Secrets</a:t>
            </a:r>
          </a:p>
          <a:p>
            <a:pPr algn="just"/>
            <a:r>
              <a:rPr lang="en-US" dirty="0">
                <a:solidFill>
                  <a:schemeClr val="bg1"/>
                </a:solidFill>
              </a:rPr>
              <a:t>6.	Se </a:t>
            </a:r>
            <a:r>
              <a:rPr lang="en-US" dirty="0" err="1">
                <a:solidFill>
                  <a:schemeClr val="bg1"/>
                </a:solidFill>
              </a:rPr>
              <a:t>puede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instalar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sobre</a:t>
            </a:r>
            <a:r>
              <a:rPr lang="en-US" dirty="0">
                <a:solidFill>
                  <a:schemeClr val="bg1"/>
                </a:solidFill>
              </a:rPr>
              <a:t> una </a:t>
            </a:r>
            <a:r>
              <a:rPr lang="en-US" dirty="0" err="1">
                <a:solidFill>
                  <a:schemeClr val="bg1"/>
                </a:solidFill>
              </a:rPr>
              <a:t>máquina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diretamente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aunque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necesita</a:t>
            </a:r>
            <a:r>
              <a:rPr lang="en-US" dirty="0">
                <a:solidFill>
                  <a:schemeClr val="bg1"/>
                </a:solidFill>
              </a:rPr>
              <a:t> docker</a:t>
            </a:r>
          </a:p>
          <a:p>
            <a:pPr algn="just"/>
            <a:r>
              <a:rPr lang="en-US" dirty="0">
                <a:solidFill>
                  <a:schemeClr val="bg1"/>
                </a:solidFill>
              </a:rPr>
              <a:t>7.	La </a:t>
            </a:r>
            <a:r>
              <a:rPr lang="en-US" dirty="0" err="1">
                <a:solidFill>
                  <a:schemeClr val="bg1"/>
                </a:solidFill>
              </a:rPr>
              <a:t>máquina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donde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trabjamos</a:t>
            </a:r>
            <a:r>
              <a:rPr lang="en-US" dirty="0">
                <a:solidFill>
                  <a:schemeClr val="bg1"/>
                </a:solidFill>
              </a:rPr>
              <a:t> debe </a:t>
            </a:r>
            <a:r>
              <a:rPr lang="en-US" dirty="0" err="1">
                <a:solidFill>
                  <a:schemeClr val="bg1"/>
                </a:solidFill>
              </a:rPr>
              <a:t>tener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activada</a:t>
            </a:r>
            <a:r>
              <a:rPr lang="en-US" dirty="0">
                <a:solidFill>
                  <a:schemeClr val="bg1"/>
                </a:solidFill>
              </a:rPr>
              <a:t> la </a:t>
            </a:r>
            <a:r>
              <a:rPr lang="en-US" dirty="0" err="1">
                <a:solidFill>
                  <a:schemeClr val="bg1"/>
                </a:solidFill>
              </a:rPr>
              <a:t>virtualización</a:t>
            </a:r>
            <a:r>
              <a:rPr lang="en-US" dirty="0">
                <a:solidFill>
                  <a:schemeClr val="bg1"/>
                </a:solidFill>
              </a:rPr>
              <a:t> VT-x/AMD-v</a:t>
            </a:r>
          </a:p>
          <a:p>
            <a:pPr algn="just"/>
            <a:r>
              <a:rPr lang="en-US" dirty="0">
                <a:solidFill>
                  <a:schemeClr val="bg1"/>
                </a:solidFill>
              </a:rPr>
              <a:t>	</a:t>
            </a:r>
          </a:p>
        </p:txBody>
      </p:sp>
      <p:pic>
        <p:nvPicPr>
          <p:cNvPr id="4" name="Imagen 3" descr="Icono&#10;&#10;Descripción generada automáticamente">
            <a:extLst>
              <a:ext uri="{FF2B5EF4-FFF2-40B4-BE49-F238E27FC236}">
                <a16:creationId xmlns:a16="http://schemas.microsoft.com/office/drawing/2014/main" id="{A9950AD3-E0B8-491B-A327-CBBED4B934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5979" y="2068065"/>
            <a:ext cx="2682245" cy="2721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975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8 BEST Docker Security Tools | by KarthiKeyan Shanmugam | Medium">
            <a:extLst>
              <a:ext uri="{FF2B5EF4-FFF2-40B4-BE49-F238E27FC236}">
                <a16:creationId xmlns:a16="http://schemas.microsoft.com/office/drawing/2014/main" id="{15D3C449-6CF1-4C3B-860F-688342CEC2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1644" y="2368558"/>
            <a:ext cx="2482985" cy="2120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15D979BC-32E3-4BE9-93B0-F93D39EE71B4}"/>
              </a:ext>
            </a:extLst>
          </p:cNvPr>
          <p:cNvSpPr txBox="1"/>
          <p:nvPr/>
        </p:nvSpPr>
        <p:spPr>
          <a:xfrm>
            <a:off x="197371" y="1654694"/>
            <a:ext cx="894603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dirty="0">
                <a:solidFill>
                  <a:schemeClr val="bg1"/>
                </a:solidFill>
              </a:rPr>
              <a:t>OCI ( Open Container </a:t>
            </a:r>
            <a:r>
              <a:rPr lang="es-ES" dirty="0" err="1">
                <a:solidFill>
                  <a:schemeClr val="bg1"/>
                </a:solidFill>
              </a:rPr>
              <a:t>Iniciative</a:t>
            </a:r>
            <a:r>
              <a:rPr lang="es-ES" dirty="0">
                <a:solidFill>
                  <a:schemeClr val="bg1"/>
                </a:solidFill>
              </a:rPr>
              <a:t> ) que disfruta del apoyo de </a:t>
            </a:r>
            <a:r>
              <a:rPr lang="es-ES" b="1" dirty="0">
                <a:solidFill>
                  <a:schemeClr val="bg1"/>
                </a:solidFill>
              </a:rPr>
              <a:t>Linux </a:t>
            </a:r>
            <a:r>
              <a:rPr lang="es-ES" b="1" dirty="0" err="1">
                <a:solidFill>
                  <a:schemeClr val="bg1"/>
                </a:solidFill>
              </a:rPr>
              <a:t>Foundation</a:t>
            </a:r>
            <a:r>
              <a:rPr lang="es-ES" b="1" dirty="0">
                <a:solidFill>
                  <a:schemeClr val="bg1"/>
                </a:solidFill>
              </a:rPr>
              <a:t>,</a:t>
            </a:r>
            <a:r>
              <a:rPr lang="es-ES" dirty="0">
                <a:solidFill>
                  <a:schemeClr val="bg1"/>
                </a:solidFill>
              </a:rPr>
              <a:t> fue creada en respuesta a la necesidad de contar con estándares.</a:t>
            </a:r>
          </a:p>
          <a:p>
            <a:endParaRPr lang="es-ES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</a:rPr>
              <a:t>CoreOS </a:t>
            </a:r>
            <a:r>
              <a:rPr lang="es-ES" dirty="0" err="1">
                <a:solidFill>
                  <a:schemeClr val="bg1"/>
                </a:solidFill>
              </a:rPr>
              <a:t>rkt</a:t>
            </a:r>
            <a:r>
              <a:rPr lang="es-ES" dirty="0">
                <a:solidFill>
                  <a:schemeClr val="bg1"/>
                </a:solidFill>
              </a:rPr>
              <a:t> ( </a:t>
            </a:r>
            <a:r>
              <a:rPr lang="es-ES" dirty="0" err="1">
                <a:solidFill>
                  <a:schemeClr val="bg1"/>
                </a:solidFill>
              </a:rPr>
              <a:t>RedHat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Openshift</a:t>
            </a:r>
            <a:r>
              <a:rPr lang="es-ES" dirty="0">
                <a:solidFill>
                  <a:schemeClr val="bg1"/>
                </a:solidFill>
              </a:rPr>
              <a:t> soporta </a:t>
            </a:r>
            <a:r>
              <a:rPr lang="es-ES" dirty="0" err="1">
                <a:solidFill>
                  <a:schemeClr val="bg1"/>
                </a:solidFill>
              </a:rPr>
              <a:t>docker</a:t>
            </a:r>
            <a:r>
              <a:rPr lang="es-ES" dirty="0">
                <a:solidFill>
                  <a:schemeClr val="bg1"/>
                </a:solidFill>
              </a:rPr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 err="1">
                <a:solidFill>
                  <a:schemeClr val="bg1"/>
                </a:solidFill>
              </a:rPr>
              <a:t>Mesos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Containerizer</a:t>
            </a:r>
            <a:r>
              <a:rPr lang="es-ES" dirty="0">
                <a:solidFill>
                  <a:schemeClr val="bg1"/>
                </a:solidFill>
              </a:rPr>
              <a:t> ( Desarrollado por Apache soporta </a:t>
            </a:r>
            <a:r>
              <a:rPr lang="es-ES" dirty="0" err="1">
                <a:solidFill>
                  <a:schemeClr val="bg1"/>
                </a:solidFill>
              </a:rPr>
              <a:t>docker</a:t>
            </a:r>
            <a:r>
              <a:rPr lang="es-ES" dirty="0">
                <a:solidFill>
                  <a:schemeClr val="bg1"/>
                </a:solidFill>
              </a:rPr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</a:rPr>
              <a:t>LXC Linux </a:t>
            </a:r>
            <a:r>
              <a:rPr lang="es-ES" dirty="0" err="1">
                <a:solidFill>
                  <a:schemeClr val="bg1"/>
                </a:solidFill>
              </a:rPr>
              <a:t>Containers</a:t>
            </a:r>
            <a:r>
              <a:rPr lang="es-ES" dirty="0">
                <a:solidFill>
                  <a:schemeClr val="bg1"/>
                </a:solidFill>
              </a:rPr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 err="1">
                <a:solidFill>
                  <a:schemeClr val="bg1"/>
                </a:solidFill>
              </a:rPr>
              <a:t>OpenVZ</a:t>
            </a:r>
            <a:r>
              <a:rPr lang="es-ES" dirty="0">
                <a:solidFill>
                  <a:schemeClr val="bg1"/>
                </a:solidFill>
              </a:rPr>
              <a:t> (virtualización de contenedores)</a:t>
            </a:r>
          </a:p>
          <a:p>
            <a:endParaRPr lang="es-ES" dirty="0">
              <a:solidFill>
                <a:schemeClr val="bg1"/>
              </a:solidFill>
            </a:endParaRPr>
          </a:p>
          <a:p>
            <a:r>
              <a:rPr lang="es-ES" dirty="0">
                <a:solidFill>
                  <a:schemeClr val="bg1"/>
                </a:solidFill>
              </a:rPr>
              <a:t>Otros tipos de tecnologías:</a:t>
            </a:r>
          </a:p>
          <a:p>
            <a:endParaRPr lang="es-ES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</a:rPr>
              <a:t>Windows Server </a:t>
            </a:r>
            <a:r>
              <a:rPr lang="es-ES" dirty="0" err="1">
                <a:solidFill>
                  <a:schemeClr val="bg1"/>
                </a:solidFill>
              </a:rPr>
              <a:t>Containers</a:t>
            </a:r>
            <a:r>
              <a:rPr lang="es-ES" dirty="0">
                <a:solidFill>
                  <a:schemeClr val="bg1"/>
                </a:solidFill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</a:rPr>
              <a:t>Linux </a:t>
            </a:r>
            <a:r>
              <a:rPr lang="es-ES" dirty="0" err="1">
                <a:solidFill>
                  <a:schemeClr val="bg1"/>
                </a:solidFill>
              </a:rPr>
              <a:t>VServer</a:t>
            </a:r>
            <a:r>
              <a:rPr lang="es-ES" dirty="0">
                <a:solidFill>
                  <a:schemeClr val="bg1"/>
                </a:solidFill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 err="1">
                <a:solidFill>
                  <a:schemeClr val="bg1"/>
                </a:solidFill>
              </a:rPr>
              <a:t>Hyper</a:t>
            </a:r>
            <a:r>
              <a:rPr lang="es-ES" dirty="0">
                <a:solidFill>
                  <a:schemeClr val="bg1"/>
                </a:solidFill>
              </a:rPr>
              <a:t>-V </a:t>
            </a:r>
            <a:r>
              <a:rPr lang="es-ES" dirty="0" err="1">
                <a:solidFill>
                  <a:schemeClr val="bg1"/>
                </a:solidFill>
              </a:rPr>
              <a:t>Containers</a:t>
            </a:r>
            <a:r>
              <a:rPr lang="es-ES" dirty="0">
                <a:solidFill>
                  <a:schemeClr val="bg1"/>
                </a:solidFill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 err="1">
                <a:solidFill>
                  <a:schemeClr val="bg1"/>
                </a:solidFill>
              </a:rPr>
              <a:t>Unikernels</a:t>
            </a:r>
            <a:r>
              <a:rPr lang="es-ES" dirty="0">
                <a:solidFill>
                  <a:schemeClr val="bg1"/>
                </a:solidFill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</a:rPr>
              <a:t>Java </a:t>
            </a:r>
            <a:r>
              <a:rPr lang="es-ES" dirty="0" err="1">
                <a:solidFill>
                  <a:schemeClr val="bg1"/>
                </a:solidFill>
              </a:rPr>
              <a:t>containers</a:t>
            </a:r>
            <a:r>
              <a:rPr lang="es-ES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C586204B-1CD5-44BD-972E-6A5E516531A3}"/>
              </a:ext>
            </a:extLst>
          </p:cNvPr>
          <p:cNvSpPr txBox="1"/>
          <p:nvPr/>
        </p:nvSpPr>
        <p:spPr>
          <a:xfrm>
            <a:off x="320115" y="947974"/>
            <a:ext cx="85033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solidFill>
                  <a:schemeClr val="bg1"/>
                </a:solidFill>
              </a:rPr>
              <a:t>¿Qué es Docker?</a:t>
            </a:r>
            <a:endParaRPr lang="es-ES" dirty="0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51D470CA-8184-409E-B7CB-3935BAD66B06}"/>
              </a:ext>
            </a:extLst>
          </p:cNvPr>
          <p:cNvSpPr/>
          <p:nvPr/>
        </p:nvSpPr>
        <p:spPr>
          <a:xfrm>
            <a:off x="197371" y="6376683"/>
            <a:ext cx="841499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400" b="1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https://containerjournal.com/topics/container-ecosystems/5-container-alternatives-to-docker/</a:t>
            </a:r>
            <a:endParaRPr lang="es-ES" sz="1400" b="1" dirty="0"/>
          </a:p>
        </p:txBody>
      </p:sp>
    </p:spTree>
    <p:extLst>
      <p:ext uri="{BB962C8B-B14F-4D97-AF65-F5344CB8AC3E}">
        <p14:creationId xmlns:p14="http://schemas.microsoft.com/office/powerpoint/2010/main" val="1612386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uadroTexto 16">
            <a:extLst>
              <a:ext uri="{FF2B5EF4-FFF2-40B4-BE49-F238E27FC236}">
                <a16:creationId xmlns:a16="http://schemas.microsoft.com/office/drawing/2014/main" id="{C586204B-1CD5-44BD-972E-6A5E516531A3}"/>
              </a:ext>
            </a:extLst>
          </p:cNvPr>
          <p:cNvSpPr txBox="1"/>
          <p:nvPr/>
        </p:nvSpPr>
        <p:spPr>
          <a:xfrm>
            <a:off x="320115" y="947974"/>
            <a:ext cx="850337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solidFill>
                  <a:schemeClr val="bg1"/>
                </a:solidFill>
              </a:rPr>
              <a:t>Trabajemos con </a:t>
            </a:r>
            <a:r>
              <a:rPr lang="es-ES" sz="2800" b="1" dirty="0" err="1">
                <a:solidFill>
                  <a:schemeClr val="bg1"/>
                </a:solidFill>
              </a:rPr>
              <a:t>kubernetes</a:t>
            </a:r>
            <a:endParaRPr lang="es-ES" sz="2800" b="1" dirty="0">
              <a:solidFill>
                <a:schemeClr val="bg1"/>
              </a:solidFill>
            </a:endParaRPr>
          </a:p>
          <a:p>
            <a:pPr algn="ctr"/>
            <a:r>
              <a:rPr lang="es-ES" b="1" dirty="0" err="1">
                <a:solidFill>
                  <a:schemeClr val="bg1"/>
                </a:solidFill>
              </a:rPr>
              <a:t>Minikube</a:t>
            </a:r>
            <a:endParaRPr lang="es-ES"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5AC7574B-C625-48B5-9EB2-6DDA3E10155F}"/>
              </a:ext>
            </a:extLst>
          </p:cNvPr>
          <p:cNvSpPr txBox="1"/>
          <p:nvPr/>
        </p:nvSpPr>
        <p:spPr>
          <a:xfrm>
            <a:off x="226243" y="1873345"/>
            <a:ext cx="8738648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dirty="0">
                <a:solidFill>
                  <a:schemeClr val="bg1"/>
                </a:solidFill>
              </a:rPr>
              <a:t>PowerShell</a:t>
            </a:r>
            <a:r>
              <a:rPr lang="en-US" dirty="0">
                <a:solidFill>
                  <a:schemeClr val="bg1"/>
                </a:solidFill>
              </a:rPr>
              <a:t>:</a:t>
            </a:r>
          </a:p>
          <a:p>
            <a:pPr algn="just"/>
            <a:endParaRPr lang="en-US" dirty="0">
              <a:solidFill>
                <a:schemeClr val="bg1"/>
              </a:solidFill>
            </a:endParaRPr>
          </a:p>
          <a:p>
            <a:pPr algn="just"/>
            <a:r>
              <a:rPr lang="en-US" sz="2400" dirty="0" err="1">
                <a:solidFill>
                  <a:schemeClr val="bg1"/>
                </a:solidFill>
              </a:rPr>
              <a:t>Ejercicio</a:t>
            </a:r>
            <a:r>
              <a:rPr lang="en-US" sz="2400" dirty="0">
                <a:solidFill>
                  <a:schemeClr val="bg1"/>
                </a:solidFill>
              </a:rPr>
              <a:t> 1 – </a:t>
            </a:r>
            <a:r>
              <a:rPr lang="en-US" sz="2400" dirty="0" err="1">
                <a:solidFill>
                  <a:schemeClr val="bg1"/>
                </a:solidFill>
              </a:rPr>
              <a:t>Minikube</a:t>
            </a:r>
            <a:endParaRPr lang="en-US" sz="2400" dirty="0">
              <a:solidFill>
                <a:schemeClr val="bg1"/>
              </a:solidFill>
            </a:endParaRPr>
          </a:p>
          <a:p>
            <a:pPr algn="just"/>
            <a:endParaRPr lang="en-US" dirty="0">
              <a:solidFill>
                <a:schemeClr val="bg1"/>
              </a:solidFill>
            </a:endParaRPr>
          </a:p>
          <a:p>
            <a:pPr algn="just"/>
            <a:r>
              <a:rPr lang="es-ES" b="1" dirty="0">
                <a:solidFill>
                  <a:schemeClr val="bg1"/>
                </a:solidFill>
              </a:rPr>
              <a:t>Despliegue de WordPress y MySQL</a:t>
            </a:r>
          </a:p>
          <a:p>
            <a:pPr algn="just"/>
            <a:endParaRPr lang="es-ES" b="1" dirty="0">
              <a:solidFill>
                <a:schemeClr val="bg1"/>
              </a:solidFill>
            </a:endParaRPr>
          </a:p>
          <a:p>
            <a:pPr algn="just"/>
            <a:r>
              <a:rPr lang="es-ES" sz="2400" dirty="0">
                <a:solidFill>
                  <a:schemeClr val="bg1"/>
                </a:solidFill>
              </a:rPr>
              <a:t>Ejercicio 2 - </a:t>
            </a:r>
            <a:r>
              <a:rPr lang="es-ES" sz="2400" dirty="0" err="1">
                <a:solidFill>
                  <a:schemeClr val="bg1"/>
                </a:solidFill>
              </a:rPr>
              <a:t>Mysql</a:t>
            </a:r>
            <a:r>
              <a:rPr lang="es-ES" sz="2400" dirty="0">
                <a:solidFill>
                  <a:schemeClr val="bg1"/>
                </a:solidFill>
              </a:rPr>
              <a:t> y </a:t>
            </a:r>
            <a:r>
              <a:rPr lang="es-ES" sz="2400" dirty="0" err="1">
                <a:solidFill>
                  <a:schemeClr val="bg1"/>
                </a:solidFill>
              </a:rPr>
              <a:t>Wordpress</a:t>
            </a:r>
            <a:endParaRPr lang="es-ES" sz="2400" dirty="0">
              <a:solidFill>
                <a:schemeClr val="bg1"/>
              </a:solidFill>
            </a:endParaRPr>
          </a:p>
          <a:p>
            <a:pPr algn="just"/>
            <a:endParaRPr lang="es-ES" dirty="0">
              <a:solidFill>
                <a:schemeClr val="bg1"/>
              </a:solidFill>
            </a:endParaRPr>
          </a:p>
          <a:p>
            <a:pPr algn="just"/>
            <a:endParaRPr lang="es-ES" dirty="0">
              <a:solidFill>
                <a:schemeClr val="bg1"/>
              </a:solidFill>
            </a:endParaRPr>
          </a:p>
        </p:txBody>
      </p:sp>
      <p:pic>
        <p:nvPicPr>
          <p:cNvPr id="4" name="Imagen 3" descr="Icono&#10;&#10;Descripción generada automáticamente">
            <a:extLst>
              <a:ext uri="{FF2B5EF4-FFF2-40B4-BE49-F238E27FC236}">
                <a16:creationId xmlns:a16="http://schemas.microsoft.com/office/drawing/2014/main" id="{A9950AD3-E0B8-491B-A327-CBBED4B934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5979" y="2068065"/>
            <a:ext cx="2682245" cy="2721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122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uadroTexto 16">
            <a:extLst>
              <a:ext uri="{FF2B5EF4-FFF2-40B4-BE49-F238E27FC236}">
                <a16:creationId xmlns:a16="http://schemas.microsoft.com/office/drawing/2014/main" id="{C586204B-1CD5-44BD-972E-6A5E516531A3}"/>
              </a:ext>
            </a:extLst>
          </p:cNvPr>
          <p:cNvSpPr txBox="1"/>
          <p:nvPr/>
        </p:nvSpPr>
        <p:spPr>
          <a:xfrm>
            <a:off x="320115" y="976254"/>
            <a:ext cx="850337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solidFill>
                  <a:schemeClr val="bg1"/>
                </a:solidFill>
              </a:rPr>
              <a:t>Trabajemos con </a:t>
            </a:r>
            <a:r>
              <a:rPr lang="es-ES" sz="2800" b="1" dirty="0" err="1">
                <a:solidFill>
                  <a:schemeClr val="bg1"/>
                </a:solidFill>
              </a:rPr>
              <a:t>kubernetes</a:t>
            </a:r>
            <a:endParaRPr lang="es-ES" sz="2800" b="1" dirty="0">
              <a:solidFill>
                <a:schemeClr val="bg1"/>
              </a:solidFill>
            </a:endParaRPr>
          </a:p>
          <a:p>
            <a:pPr algn="ctr"/>
            <a:r>
              <a:rPr lang="es-ES" b="1" dirty="0">
                <a:solidFill>
                  <a:schemeClr val="bg1"/>
                </a:solidFill>
              </a:rPr>
              <a:t>Microk8s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5AC7574B-C625-48B5-9EB2-6DDA3E10155F}"/>
              </a:ext>
            </a:extLst>
          </p:cNvPr>
          <p:cNvSpPr txBox="1"/>
          <p:nvPr/>
        </p:nvSpPr>
        <p:spPr>
          <a:xfrm>
            <a:off x="226243" y="1845065"/>
            <a:ext cx="8738648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dirty="0">
                <a:solidFill>
                  <a:schemeClr val="bg1"/>
                </a:solidFill>
              </a:rPr>
              <a:t>MicroK8s se entrega como un paquete de acoplamiento único que se puede instalar en 42 versiones diferentes de Linux.</a:t>
            </a:r>
          </a:p>
          <a:p>
            <a:pPr algn="just"/>
            <a:endParaRPr lang="es-ES" dirty="0">
              <a:solidFill>
                <a:schemeClr val="bg1"/>
              </a:solidFill>
            </a:endParaRPr>
          </a:p>
          <a:p>
            <a:pPr algn="just"/>
            <a:r>
              <a:rPr lang="es-ES" dirty="0">
                <a:solidFill>
                  <a:schemeClr val="bg1"/>
                </a:solidFill>
              </a:rPr>
              <a:t>Con un pequeño espacio en disco y memoria, MicroK8s proporciona una manera eficiente de empezar a usar </a:t>
            </a:r>
            <a:r>
              <a:rPr lang="es-ES" dirty="0" err="1">
                <a:solidFill>
                  <a:schemeClr val="bg1"/>
                </a:solidFill>
              </a:rPr>
              <a:t>Kubernetes</a:t>
            </a:r>
            <a:r>
              <a:rPr lang="es-ES" dirty="0">
                <a:solidFill>
                  <a:schemeClr val="bg1"/>
                </a:solidFill>
              </a:rPr>
              <a:t>, ya sea en el escritorio, en el servidor, en una nube o en dispositivos </a:t>
            </a:r>
            <a:r>
              <a:rPr lang="es-ES" dirty="0" err="1">
                <a:solidFill>
                  <a:schemeClr val="bg1"/>
                </a:solidFill>
              </a:rPr>
              <a:t>IoT</a:t>
            </a:r>
            <a:r>
              <a:rPr lang="es-ES" dirty="0">
                <a:solidFill>
                  <a:schemeClr val="bg1"/>
                </a:solidFill>
              </a:rPr>
              <a:t>.</a:t>
            </a:r>
          </a:p>
          <a:p>
            <a:pPr algn="just"/>
            <a:endParaRPr lang="es-ES" dirty="0">
              <a:solidFill>
                <a:schemeClr val="bg1"/>
              </a:solidFill>
            </a:endParaRPr>
          </a:p>
          <a:p>
            <a:pPr algn="just"/>
            <a:r>
              <a:rPr lang="es-ES" dirty="0">
                <a:solidFill>
                  <a:schemeClr val="bg1"/>
                </a:solidFill>
              </a:rPr>
              <a:t>La solución pasa por poder ejecutar </a:t>
            </a:r>
            <a:r>
              <a:rPr lang="es-ES" dirty="0" err="1">
                <a:solidFill>
                  <a:schemeClr val="bg1"/>
                </a:solidFill>
              </a:rPr>
              <a:t>Kubernetes</a:t>
            </a:r>
            <a:r>
              <a:rPr lang="es-ES" dirty="0">
                <a:solidFill>
                  <a:schemeClr val="bg1"/>
                </a:solidFill>
              </a:rPr>
              <a:t> de forma local y esto es lo que podemos hacer con microk8s, que a diferencia de </a:t>
            </a:r>
            <a:r>
              <a:rPr lang="es-ES" dirty="0" err="1">
                <a:solidFill>
                  <a:schemeClr val="bg1"/>
                </a:solidFill>
              </a:rPr>
              <a:t>Minikube</a:t>
            </a:r>
            <a:r>
              <a:rPr lang="es-ES" dirty="0">
                <a:solidFill>
                  <a:schemeClr val="bg1"/>
                </a:solidFill>
              </a:rPr>
              <a:t> no requiere de una máquina virtual sino que podemos instalarlo directamente en Ubuntu como un paquete de </a:t>
            </a:r>
            <a:r>
              <a:rPr lang="es-ES" dirty="0" err="1">
                <a:solidFill>
                  <a:schemeClr val="bg1"/>
                </a:solidFill>
              </a:rPr>
              <a:t>snap</a:t>
            </a:r>
            <a:r>
              <a:rPr lang="es-ES" dirty="0">
                <a:solidFill>
                  <a:schemeClr val="bg1"/>
                </a:solidFill>
              </a:rPr>
              <a:t> para tener </a:t>
            </a:r>
            <a:r>
              <a:rPr lang="es-ES" dirty="0" err="1">
                <a:solidFill>
                  <a:schemeClr val="bg1"/>
                </a:solidFill>
              </a:rPr>
              <a:t>Kubernetes</a:t>
            </a:r>
            <a:r>
              <a:rPr lang="es-ES" dirty="0">
                <a:solidFill>
                  <a:schemeClr val="bg1"/>
                </a:solidFill>
              </a:rPr>
              <a:t> corriendo en nuestra máquina en segundos y consumiendo muchos menos recursos que si levantamos un clúster</a:t>
            </a:r>
          </a:p>
          <a:p>
            <a:pPr algn="just"/>
            <a:endParaRPr lang="es-ES" sz="2400" b="1" dirty="0">
              <a:solidFill>
                <a:schemeClr val="bg1"/>
              </a:solidFill>
            </a:endParaRPr>
          </a:p>
          <a:p>
            <a:pPr algn="just"/>
            <a:r>
              <a:rPr lang="en-US" sz="2400" dirty="0" err="1">
                <a:solidFill>
                  <a:schemeClr val="bg1"/>
                </a:solidFill>
              </a:rPr>
              <a:t>Ejercicio</a:t>
            </a:r>
            <a:r>
              <a:rPr lang="en-US" sz="2400" dirty="0">
                <a:solidFill>
                  <a:schemeClr val="bg1"/>
                </a:solidFill>
              </a:rPr>
              <a:t> 3 - Kubernetes with MicroK8s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9B194CDE-4778-4C4E-AD7C-5586288CF8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3596" y="2847975"/>
            <a:ext cx="1743075" cy="116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762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uadroTexto 16">
            <a:extLst>
              <a:ext uri="{FF2B5EF4-FFF2-40B4-BE49-F238E27FC236}">
                <a16:creationId xmlns:a16="http://schemas.microsoft.com/office/drawing/2014/main" id="{C586204B-1CD5-44BD-972E-6A5E516531A3}"/>
              </a:ext>
            </a:extLst>
          </p:cNvPr>
          <p:cNvSpPr txBox="1"/>
          <p:nvPr/>
        </p:nvSpPr>
        <p:spPr>
          <a:xfrm>
            <a:off x="226243" y="863133"/>
            <a:ext cx="850337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solidFill>
                  <a:schemeClr val="bg1"/>
                </a:solidFill>
              </a:rPr>
              <a:t>Trabajemos con </a:t>
            </a:r>
            <a:r>
              <a:rPr lang="es-ES" sz="2800" b="1" dirty="0" err="1">
                <a:solidFill>
                  <a:schemeClr val="bg1"/>
                </a:solidFill>
              </a:rPr>
              <a:t>kubernetes</a:t>
            </a:r>
            <a:endParaRPr lang="es-ES" sz="2800" b="1" dirty="0">
              <a:solidFill>
                <a:schemeClr val="bg1"/>
              </a:solidFill>
            </a:endParaRPr>
          </a:p>
          <a:p>
            <a:pPr algn="ctr"/>
            <a:r>
              <a:rPr lang="es-ES" b="1" dirty="0">
                <a:solidFill>
                  <a:schemeClr val="bg1"/>
                </a:solidFill>
              </a:rPr>
              <a:t>K3s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5AC7574B-C625-48B5-9EB2-6DDA3E10155F}"/>
              </a:ext>
            </a:extLst>
          </p:cNvPr>
          <p:cNvSpPr txBox="1"/>
          <p:nvPr/>
        </p:nvSpPr>
        <p:spPr>
          <a:xfrm>
            <a:off x="226243" y="1663352"/>
            <a:ext cx="8738648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dirty="0">
                <a:solidFill>
                  <a:schemeClr val="bg1"/>
                </a:solidFill>
              </a:rPr>
              <a:t>Es una solución </a:t>
            </a:r>
            <a:r>
              <a:rPr lang="es-ES" dirty="0" err="1">
                <a:solidFill>
                  <a:schemeClr val="bg1"/>
                </a:solidFill>
              </a:rPr>
              <a:t>Kubernetes</a:t>
            </a:r>
            <a:r>
              <a:rPr lang="es-ES" dirty="0">
                <a:solidFill>
                  <a:schemeClr val="bg1"/>
                </a:solidFill>
              </a:rPr>
              <a:t> creada por </a:t>
            </a:r>
            <a:r>
              <a:rPr lang="es-ES" dirty="0" err="1">
                <a:solidFill>
                  <a:schemeClr val="bg1"/>
                </a:solidFill>
              </a:rPr>
              <a:t>Rancher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Labs</a:t>
            </a:r>
            <a:r>
              <a:rPr lang="es-ES" dirty="0">
                <a:solidFill>
                  <a:schemeClr val="bg1"/>
                </a:solidFill>
              </a:rPr>
              <a:t> que nos promete fácil instalación, pocos requisitos y un uso de </a:t>
            </a:r>
            <a:r>
              <a:rPr lang="es-ES" dirty="0" err="1">
                <a:solidFill>
                  <a:schemeClr val="bg1"/>
                </a:solidFill>
              </a:rPr>
              <a:t>memoría</a:t>
            </a:r>
            <a:r>
              <a:rPr lang="es-ES" dirty="0">
                <a:solidFill>
                  <a:schemeClr val="bg1"/>
                </a:solidFill>
              </a:rPr>
              <a:t> mínimo.</a:t>
            </a:r>
          </a:p>
          <a:p>
            <a:pPr algn="just"/>
            <a:endParaRPr lang="es-ES" b="1" dirty="0">
              <a:solidFill>
                <a:schemeClr val="bg1"/>
              </a:solidFill>
            </a:endParaRPr>
          </a:p>
          <a:p>
            <a:pPr algn="just"/>
            <a:r>
              <a:rPr lang="es-ES" dirty="0">
                <a:solidFill>
                  <a:schemeClr val="bg1"/>
                </a:solidFill>
              </a:rPr>
              <a:t>Para el planteamiento de un entorno Demo/Desarrollo esto se convierte en una gran mejora, donde la creación del entorno es compleja y requiere de muchos recursos.</a:t>
            </a:r>
          </a:p>
          <a:p>
            <a:pPr algn="just"/>
            <a:endParaRPr lang="es-ES" b="1" dirty="0">
              <a:solidFill>
                <a:schemeClr val="bg1"/>
              </a:solidFill>
            </a:endParaRPr>
          </a:p>
          <a:p>
            <a:pPr algn="just"/>
            <a:r>
              <a:rPr lang="es-ES" dirty="0">
                <a:solidFill>
                  <a:schemeClr val="bg1"/>
                </a:solidFill>
              </a:rPr>
              <a:t>Incluye tres servicios “extras” que nos van a cambiar el planteamiento inicial que usamos para </a:t>
            </a:r>
            <a:r>
              <a:rPr lang="es-ES" dirty="0" err="1">
                <a:solidFill>
                  <a:schemeClr val="bg1"/>
                </a:solidFill>
              </a:rPr>
              <a:t>Kubernetes</a:t>
            </a:r>
            <a:r>
              <a:rPr lang="es-ES" dirty="0">
                <a:solidFill>
                  <a:schemeClr val="bg1"/>
                </a:solidFill>
              </a:rPr>
              <a:t>, el primero es </a:t>
            </a:r>
            <a:r>
              <a:rPr lang="es-ES" dirty="0" err="1">
                <a:solidFill>
                  <a:schemeClr val="bg1"/>
                </a:solidFill>
              </a:rPr>
              <a:t>Flannel</a:t>
            </a:r>
            <a:r>
              <a:rPr lang="es-ES" dirty="0">
                <a:solidFill>
                  <a:schemeClr val="bg1"/>
                </a:solidFill>
              </a:rPr>
              <a:t> que está integrado en K3s y nos va a realizar toda la capa de gestión de red interna.</a:t>
            </a:r>
          </a:p>
          <a:p>
            <a:pPr algn="just"/>
            <a:endParaRPr lang="es-ES" b="1" dirty="0">
              <a:solidFill>
                <a:schemeClr val="bg1"/>
              </a:solidFill>
            </a:endParaRPr>
          </a:p>
          <a:p>
            <a:pPr algn="just"/>
            <a:r>
              <a:rPr lang="es-ES" dirty="0">
                <a:solidFill>
                  <a:schemeClr val="bg1"/>
                </a:solidFill>
              </a:rPr>
              <a:t>El segundo servicio es </a:t>
            </a:r>
            <a:r>
              <a:rPr lang="es-ES" dirty="0" err="1">
                <a:solidFill>
                  <a:schemeClr val="bg1"/>
                </a:solidFill>
              </a:rPr>
              <a:t>Traefik</a:t>
            </a:r>
            <a:r>
              <a:rPr lang="es-ES" dirty="0">
                <a:solidFill>
                  <a:schemeClr val="bg1"/>
                </a:solidFill>
              </a:rPr>
              <a:t>  que realiza funciones de entrada desde fuera del entorno , es un potente proxy inverso/balanceador con múltiples características que realizará las funciones de red de capa 7.</a:t>
            </a:r>
          </a:p>
          <a:p>
            <a:pPr algn="just"/>
            <a:endParaRPr lang="es-ES" dirty="0">
              <a:solidFill>
                <a:schemeClr val="bg1"/>
              </a:solidFill>
            </a:endParaRPr>
          </a:p>
          <a:p>
            <a:pPr algn="just"/>
            <a:r>
              <a:rPr lang="es-ES" sz="2400" dirty="0">
                <a:solidFill>
                  <a:schemeClr val="bg1"/>
                </a:solidFill>
              </a:rPr>
              <a:t>Ejercicio 4 - k3d k3s</a:t>
            </a:r>
            <a:endParaRPr lang="en-US" sz="2400" dirty="0">
              <a:solidFill>
                <a:schemeClr val="bg1"/>
              </a:solidFill>
            </a:endParaRPr>
          </a:p>
          <a:p>
            <a:pPr algn="just"/>
            <a:endParaRPr lang="es-ES" dirty="0">
              <a:solidFill>
                <a:schemeClr val="bg1"/>
              </a:solidFill>
            </a:endParaRPr>
          </a:p>
        </p:txBody>
      </p:sp>
      <p:pic>
        <p:nvPicPr>
          <p:cNvPr id="7" name="Imagen 6" descr="Icono&#10;&#10;Descripción generada automáticamente">
            <a:extLst>
              <a:ext uri="{FF2B5EF4-FFF2-40B4-BE49-F238E27FC236}">
                <a16:creationId xmlns:a16="http://schemas.microsoft.com/office/drawing/2014/main" id="{C64FC038-E8EA-4BCE-A5A9-A32AD37618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5756" y="1870179"/>
            <a:ext cx="3657607" cy="1914148"/>
          </a:xfrm>
          <a:prstGeom prst="rect">
            <a:avLst/>
          </a:prstGeom>
        </p:spPr>
      </p:pic>
      <p:pic>
        <p:nvPicPr>
          <p:cNvPr id="8" name="Imagen 7" descr="Imagen que contiene dibujo, plato&#10;&#10;Descripción generada automáticamente">
            <a:extLst>
              <a:ext uri="{FF2B5EF4-FFF2-40B4-BE49-F238E27FC236}">
                <a16:creationId xmlns:a16="http://schemas.microsoft.com/office/drawing/2014/main" id="{ED87129C-634D-4440-8252-FD05162FBF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0483" y="4595221"/>
            <a:ext cx="2028154" cy="474275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493F6140-8638-4D96-88C0-DCFDCFE08D05}"/>
              </a:ext>
            </a:extLst>
          </p:cNvPr>
          <p:cNvSpPr txBox="1"/>
          <p:nvPr/>
        </p:nvSpPr>
        <p:spPr>
          <a:xfrm>
            <a:off x="10427843" y="3868790"/>
            <a:ext cx="5934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By</a:t>
            </a:r>
            <a:endParaRPr lang="es-ES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4160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uadroTexto 16">
            <a:extLst>
              <a:ext uri="{FF2B5EF4-FFF2-40B4-BE49-F238E27FC236}">
                <a16:creationId xmlns:a16="http://schemas.microsoft.com/office/drawing/2014/main" id="{C586204B-1CD5-44BD-972E-6A5E516531A3}"/>
              </a:ext>
            </a:extLst>
          </p:cNvPr>
          <p:cNvSpPr txBox="1"/>
          <p:nvPr/>
        </p:nvSpPr>
        <p:spPr>
          <a:xfrm>
            <a:off x="226243" y="863133"/>
            <a:ext cx="850337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solidFill>
                  <a:schemeClr val="bg1"/>
                </a:solidFill>
              </a:rPr>
              <a:t>Trabajemos con </a:t>
            </a:r>
            <a:r>
              <a:rPr lang="es-ES" sz="2800" b="1" dirty="0" err="1">
                <a:solidFill>
                  <a:schemeClr val="bg1"/>
                </a:solidFill>
              </a:rPr>
              <a:t>kubernetes</a:t>
            </a:r>
            <a:endParaRPr lang="es-ES" sz="2800" b="1" dirty="0">
              <a:solidFill>
                <a:schemeClr val="bg1"/>
              </a:solidFill>
            </a:endParaRPr>
          </a:p>
          <a:p>
            <a:pPr algn="ctr"/>
            <a:r>
              <a:rPr lang="es-ES" b="1" dirty="0" err="1">
                <a:solidFill>
                  <a:schemeClr val="bg1"/>
                </a:solidFill>
              </a:rPr>
              <a:t>KinD</a:t>
            </a: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5AC7574B-C625-48B5-9EB2-6DDA3E10155F}"/>
              </a:ext>
            </a:extLst>
          </p:cNvPr>
          <p:cNvSpPr txBox="1"/>
          <p:nvPr/>
        </p:nvSpPr>
        <p:spPr>
          <a:xfrm>
            <a:off x="226243" y="1663352"/>
            <a:ext cx="873864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dirty="0" err="1">
                <a:solidFill>
                  <a:schemeClr val="bg1"/>
                </a:solidFill>
              </a:rPr>
              <a:t>Kind</a:t>
            </a:r>
            <a:r>
              <a:rPr lang="es-ES" dirty="0">
                <a:solidFill>
                  <a:schemeClr val="bg1"/>
                </a:solidFill>
              </a:rPr>
              <a:t> es una herramienta para ejecutar clústeres de </a:t>
            </a:r>
            <a:r>
              <a:rPr lang="es-ES" dirty="0" err="1">
                <a:solidFill>
                  <a:schemeClr val="bg1"/>
                </a:solidFill>
              </a:rPr>
              <a:t>Kubernetes</a:t>
            </a:r>
            <a:r>
              <a:rPr lang="es-ES" dirty="0">
                <a:solidFill>
                  <a:schemeClr val="bg1"/>
                </a:solidFill>
              </a:rPr>
              <a:t> locales mediante los "nodos" de contenedor de Docker.</a:t>
            </a:r>
          </a:p>
          <a:p>
            <a:pPr algn="just"/>
            <a:endParaRPr lang="es-ES" dirty="0">
              <a:solidFill>
                <a:schemeClr val="bg1"/>
              </a:solidFill>
            </a:endParaRPr>
          </a:p>
          <a:p>
            <a:pPr algn="just"/>
            <a:r>
              <a:rPr lang="es-ES" dirty="0" err="1">
                <a:solidFill>
                  <a:schemeClr val="bg1"/>
                </a:solidFill>
              </a:rPr>
              <a:t>Kind</a:t>
            </a:r>
            <a:r>
              <a:rPr lang="es-ES" dirty="0">
                <a:solidFill>
                  <a:schemeClr val="bg1"/>
                </a:solidFill>
              </a:rPr>
              <a:t> se diseñó principalmente para probar el propio </a:t>
            </a:r>
            <a:r>
              <a:rPr lang="es-ES" dirty="0" err="1">
                <a:solidFill>
                  <a:schemeClr val="bg1"/>
                </a:solidFill>
              </a:rPr>
              <a:t>Kubernetes</a:t>
            </a:r>
            <a:r>
              <a:rPr lang="es-ES" dirty="0">
                <a:solidFill>
                  <a:schemeClr val="bg1"/>
                </a:solidFill>
              </a:rPr>
              <a:t>, pero se puede utilizar para desarrollo local o CI.</a:t>
            </a:r>
          </a:p>
          <a:p>
            <a:pPr algn="just"/>
            <a:endParaRPr lang="es-ES" dirty="0">
              <a:solidFill>
                <a:schemeClr val="bg1"/>
              </a:solidFill>
            </a:endParaRPr>
          </a:p>
          <a:p>
            <a:r>
              <a:rPr lang="en-US" b="1" dirty="0" err="1">
                <a:solidFill>
                  <a:schemeClr val="bg1"/>
                </a:solidFill>
              </a:rPr>
              <a:t>KinD</a:t>
            </a:r>
            <a:r>
              <a:rPr lang="en-US" b="1" dirty="0">
                <a:solidFill>
                  <a:schemeClr val="bg1"/>
                </a:solidFill>
              </a:rPr>
              <a:t> (Ubuntu): Single Node y </a:t>
            </a:r>
            <a:r>
              <a:rPr lang="en-US" b="1" dirty="0" err="1">
                <a:solidFill>
                  <a:schemeClr val="bg1"/>
                </a:solidFill>
              </a:rPr>
              <a:t>KinD</a:t>
            </a:r>
            <a:r>
              <a:rPr lang="en-US" b="1" dirty="0">
                <a:solidFill>
                  <a:schemeClr val="bg1"/>
                </a:solidFill>
              </a:rPr>
              <a:t> (Ubuntu): Multi Node</a:t>
            </a:r>
            <a:r>
              <a:rPr lang="en-US" dirty="0">
                <a:solidFill>
                  <a:schemeClr val="bg1"/>
                </a:solidFill>
              </a:rPr>
              <a:t>: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 err="1">
                <a:solidFill>
                  <a:schemeClr val="bg1"/>
                </a:solidFill>
              </a:rPr>
              <a:t>Ejercicio</a:t>
            </a:r>
            <a:r>
              <a:rPr lang="en-US" sz="2400" dirty="0">
                <a:solidFill>
                  <a:schemeClr val="bg1"/>
                </a:solidFill>
              </a:rPr>
              <a:t> 5 – </a:t>
            </a:r>
            <a:r>
              <a:rPr lang="en-US" sz="2400" dirty="0" err="1">
                <a:solidFill>
                  <a:schemeClr val="bg1"/>
                </a:solidFill>
              </a:rPr>
              <a:t>KinD</a:t>
            </a:r>
            <a:endParaRPr lang="en-US" sz="2400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b="1" dirty="0" err="1">
                <a:solidFill>
                  <a:schemeClr val="bg1"/>
                </a:solidFill>
              </a:rPr>
              <a:t>Desplegando</a:t>
            </a:r>
            <a:r>
              <a:rPr lang="en-US" b="1" dirty="0">
                <a:solidFill>
                  <a:schemeClr val="bg1"/>
                </a:solidFill>
              </a:rPr>
              <a:t> Jenkins: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sz="2400" dirty="0" err="1">
                <a:solidFill>
                  <a:schemeClr val="bg1"/>
                </a:solidFill>
              </a:rPr>
              <a:t>Ejercicio</a:t>
            </a:r>
            <a:r>
              <a:rPr lang="en-US" sz="2400" dirty="0">
                <a:solidFill>
                  <a:schemeClr val="bg1"/>
                </a:solidFill>
              </a:rPr>
              <a:t> 6 - Jenkins deployment</a:t>
            </a:r>
          </a:p>
          <a:p>
            <a:pPr algn="just"/>
            <a:endParaRPr lang="es-ES" dirty="0">
              <a:solidFill>
                <a:schemeClr val="bg1"/>
              </a:solidFill>
            </a:endParaRPr>
          </a:p>
          <a:p>
            <a:pPr algn="just"/>
            <a:r>
              <a:rPr lang="en-US" b="1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https://kind.sigs.k8s.io/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5" name="Picture 5" descr="kind">
            <a:extLst>
              <a:ext uri="{FF2B5EF4-FFF2-40B4-BE49-F238E27FC236}">
                <a16:creationId xmlns:a16="http://schemas.microsoft.com/office/drawing/2014/main" id="{2AEE169E-50F1-4098-B8BD-26C2E7FFB5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0185" y="2661452"/>
            <a:ext cx="2545572" cy="1535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4556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uadroTexto 16">
            <a:extLst>
              <a:ext uri="{FF2B5EF4-FFF2-40B4-BE49-F238E27FC236}">
                <a16:creationId xmlns:a16="http://schemas.microsoft.com/office/drawing/2014/main" id="{C586204B-1CD5-44BD-972E-6A5E516531A3}"/>
              </a:ext>
            </a:extLst>
          </p:cNvPr>
          <p:cNvSpPr txBox="1"/>
          <p:nvPr/>
        </p:nvSpPr>
        <p:spPr>
          <a:xfrm>
            <a:off x="320115" y="947974"/>
            <a:ext cx="850337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solidFill>
                  <a:schemeClr val="bg1"/>
                </a:solidFill>
              </a:rPr>
              <a:t>Tipos de instalaciones</a:t>
            </a:r>
          </a:p>
          <a:p>
            <a:pPr algn="ctr"/>
            <a:r>
              <a:rPr lang="es-ES" sz="2800" b="1" dirty="0">
                <a:solidFill>
                  <a:schemeClr val="bg1"/>
                </a:solidFill>
              </a:rPr>
              <a:t>Cloud ( orquestadores )</a:t>
            </a:r>
            <a:endParaRPr lang="es-ES" dirty="0"/>
          </a:p>
        </p:txBody>
      </p:sp>
      <p:pic>
        <p:nvPicPr>
          <p:cNvPr id="5" name="Imagen 4" descr="Logotipo&#10;&#10;Descripción generada automáticamente">
            <a:extLst>
              <a:ext uri="{FF2B5EF4-FFF2-40B4-BE49-F238E27FC236}">
                <a16:creationId xmlns:a16="http://schemas.microsoft.com/office/drawing/2014/main" id="{F044DF02-E19D-4C30-A027-0469229868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5650" y="2297550"/>
            <a:ext cx="3941129" cy="1972792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5AC7574B-C625-48B5-9EB2-6DDA3E10155F}"/>
              </a:ext>
            </a:extLst>
          </p:cNvPr>
          <p:cNvSpPr txBox="1"/>
          <p:nvPr/>
        </p:nvSpPr>
        <p:spPr>
          <a:xfrm>
            <a:off x="924349" y="2467233"/>
            <a:ext cx="789913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2800" dirty="0">
                <a:solidFill>
                  <a:schemeClr val="bg1"/>
                </a:solidFill>
              </a:rPr>
              <a:t>EKS </a:t>
            </a:r>
            <a:r>
              <a:rPr lang="es-ES" sz="2000" dirty="0">
                <a:solidFill>
                  <a:schemeClr val="bg1"/>
                </a:solidFill>
              </a:rPr>
              <a:t>(Amazon </a:t>
            </a:r>
            <a:r>
              <a:rPr lang="es-ES" sz="2000" dirty="0" err="1">
                <a:solidFill>
                  <a:schemeClr val="bg1"/>
                </a:solidFill>
              </a:rPr>
              <a:t>Elastic</a:t>
            </a:r>
            <a:r>
              <a:rPr lang="es-ES" sz="2000" dirty="0">
                <a:solidFill>
                  <a:schemeClr val="bg1"/>
                </a:solidFill>
              </a:rPr>
              <a:t> </a:t>
            </a:r>
            <a:r>
              <a:rPr lang="es-ES" sz="2000" dirty="0" err="1">
                <a:solidFill>
                  <a:schemeClr val="bg1"/>
                </a:solidFill>
              </a:rPr>
              <a:t>Kubernetes</a:t>
            </a:r>
            <a:r>
              <a:rPr lang="es-ES" sz="2000" dirty="0">
                <a:solidFill>
                  <a:schemeClr val="bg1"/>
                </a:solidFill>
              </a:rPr>
              <a:t> Service)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2800" dirty="0">
                <a:solidFill>
                  <a:schemeClr val="bg1"/>
                </a:solidFill>
              </a:rPr>
              <a:t>AKS/ACI </a:t>
            </a:r>
            <a:r>
              <a:rPr lang="es-ES" sz="2000" dirty="0">
                <a:solidFill>
                  <a:schemeClr val="bg1"/>
                </a:solidFill>
              </a:rPr>
              <a:t>(Azure </a:t>
            </a:r>
            <a:r>
              <a:rPr lang="es-ES" sz="2000" dirty="0" err="1">
                <a:solidFill>
                  <a:schemeClr val="bg1"/>
                </a:solidFill>
              </a:rPr>
              <a:t>Kubernetes</a:t>
            </a:r>
            <a:r>
              <a:rPr lang="es-ES" sz="2000" dirty="0">
                <a:solidFill>
                  <a:schemeClr val="bg1"/>
                </a:solidFill>
              </a:rPr>
              <a:t> Service y Azure Container </a:t>
            </a:r>
            <a:r>
              <a:rPr lang="es-ES" sz="2000" dirty="0" err="1">
                <a:solidFill>
                  <a:schemeClr val="bg1"/>
                </a:solidFill>
              </a:rPr>
              <a:t>Instance</a:t>
            </a:r>
            <a:r>
              <a:rPr lang="es-ES" sz="2000" dirty="0">
                <a:solidFill>
                  <a:schemeClr val="bg1"/>
                </a:solidFill>
              </a:rPr>
              <a:t>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2800" dirty="0">
                <a:solidFill>
                  <a:schemeClr val="bg1"/>
                </a:solidFill>
              </a:rPr>
              <a:t>GKE </a:t>
            </a:r>
            <a:r>
              <a:rPr lang="es-ES" sz="2000" dirty="0">
                <a:solidFill>
                  <a:schemeClr val="bg1"/>
                </a:solidFill>
              </a:rPr>
              <a:t>(Google </a:t>
            </a:r>
            <a:r>
              <a:rPr lang="es-ES" sz="2000" dirty="0" err="1">
                <a:solidFill>
                  <a:schemeClr val="bg1"/>
                </a:solidFill>
              </a:rPr>
              <a:t>Kubernetes</a:t>
            </a:r>
            <a:r>
              <a:rPr lang="es-ES" sz="2000" dirty="0">
                <a:solidFill>
                  <a:schemeClr val="bg1"/>
                </a:solidFill>
              </a:rPr>
              <a:t> </a:t>
            </a:r>
            <a:r>
              <a:rPr lang="es-ES" sz="2000" dirty="0" err="1">
                <a:solidFill>
                  <a:schemeClr val="bg1"/>
                </a:solidFill>
              </a:rPr>
              <a:t>Engine</a:t>
            </a:r>
            <a:r>
              <a:rPr lang="es-ES" sz="2000" dirty="0">
                <a:solidFill>
                  <a:schemeClr val="bg1"/>
                </a:solidFill>
              </a:rPr>
              <a:t>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2800" dirty="0" err="1">
                <a:solidFill>
                  <a:schemeClr val="bg1"/>
                </a:solidFill>
              </a:rPr>
              <a:t>Openshift</a:t>
            </a:r>
            <a:r>
              <a:rPr lang="es-ES" sz="2800" dirty="0">
                <a:solidFill>
                  <a:schemeClr val="bg1"/>
                </a:solidFill>
              </a:rPr>
              <a:t> </a:t>
            </a:r>
            <a:r>
              <a:rPr lang="es-ES" sz="2000" dirty="0">
                <a:solidFill>
                  <a:schemeClr val="bg1"/>
                </a:solidFill>
              </a:rPr>
              <a:t>(</a:t>
            </a:r>
            <a:r>
              <a:rPr lang="es-ES" sz="2000" dirty="0" err="1">
                <a:solidFill>
                  <a:schemeClr val="bg1"/>
                </a:solidFill>
              </a:rPr>
              <a:t>Redhat</a:t>
            </a:r>
            <a:r>
              <a:rPr lang="es-ES" sz="2000" dirty="0">
                <a:solidFill>
                  <a:schemeClr val="bg1"/>
                </a:solidFill>
              </a:rPr>
              <a:t> – IBM)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2800" dirty="0" err="1">
                <a:solidFill>
                  <a:schemeClr val="bg1"/>
                </a:solidFill>
              </a:rPr>
              <a:t>VmWare</a:t>
            </a:r>
            <a:r>
              <a:rPr lang="es-ES" sz="2800" dirty="0">
                <a:solidFill>
                  <a:schemeClr val="bg1"/>
                </a:solidFill>
              </a:rPr>
              <a:t> Project </a:t>
            </a:r>
            <a:r>
              <a:rPr lang="es-ES" sz="2800" dirty="0" err="1">
                <a:solidFill>
                  <a:schemeClr val="bg1"/>
                </a:solidFill>
              </a:rPr>
              <a:t>Pacific</a:t>
            </a:r>
            <a:r>
              <a:rPr lang="es-ES" sz="2800" dirty="0">
                <a:solidFill>
                  <a:schemeClr val="bg1"/>
                </a:solidFill>
              </a:rPr>
              <a:t> / </a:t>
            </a:r>
            <a:r>
              <a:rPr lang="es-ES" sz="2800" dirty="0" err="1">
                <a:solidFill>
                  <a:schemeClr val="bg1"/>
                </a:solidFill>
              </a:rPr>
              <a:t>Tanzu</a:t>
            </a:r>
            <a:endParaRPr lang="es-ES" sz="2800" dirty="0">
              <a:solidFill>
                <a:schemeClr val="bg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2800" dirty="0" err="1">
                <a:solidFill>
                  <a:schemeClr val="bg1"/>
                </a:solidFill>
              </a:rPr>
              <a:t>Rancher</a:t>
            </a:r>
            <a:endParaRPr lang="es-E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3543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uadroTexto 16">
            <a:extLst>
              <a:ext uri="{FF2B5EF4-FFF2-40B4-BE49-F238E27FC236}">
                <a16:creationId xmlns:a16="http://schemas.microsoft.com/office/drawing/2014/main" id="{C586204B-1CD5-44BD-972E-6A5E516531A3}"/>
              </a:ext>
            </a:extLst>
          </p:cNvPr>
          <p:cNvSpPr txBox="1"/>
          <p:nvPr/>
        </p:nvSpPr>
        <p:spPr>
          <a:xfrm>
            <a:off x="320115" y="947974"/>
            <a:ext cx="85033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solidFill>
                  <a:schemeClr val="bg1"/>
                </a:solidFill>
              </a:rPr>
              <a:t>Tipos de instalaciones</a:t>
            </a:r>
          </a:p>
          <a:p>
            <a:pPr algn="ctr"/>
            <a:r>
              <a:rPr lang="es-ES" sz="2000" b="1" dirty="0" err="1">
                <a:solidFill>
                  <a:schemeClr val="bg1"/>
                </a:solidFill>
              </a:rPr>
              <a:t>vSphere</a:t>
            </a:r>
            <a:r>
              <a:rPr lang="es-ES" sz="2000" b="1" dirty="0">
                <a:solidFill>
                  <a:schemeClr val="bg1"/>
                </a:solidFill>
              </a:rPr>
              <a:t> Project </a:t>
            </a:r>
            <a:r>
              <a:rPr lang="es-ES" sz="2000" b="1" dirty="0" err="1">
                <a:solidFill>
                  <a:schemeClr val="bg1"/>
                </a:solidFill>
              </a:rPr>
              <a:t>Pacific</a:t>
            </a:r>
            <a:endParaRPr lang="es-ES" sz="2000" dirty="0"/>
          </a:p>
        </p:txBody>
      </p:sp>
      <p:pic>
        <p:nvPicPr>
          <p:cNvPr id="1026" name="Picture 2" descr="VMware Tanzu on Microsoft Azure">
            <a:extLst>
              <a:ext uri="{FF2B5EF4-FFF2-40B4-BE49-F238E27FC236}">
                <a16:creationId xmlns:a16="http://schemas.microsoft.com/office/drawing/2014/main" id="{5EDA6894-E028-40CC-BB20-A6B581E2B6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2092" y="2400300"/>
            <a:ext cx="2057400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1071688A-91A8-41E6-B9E4-DA40EEB056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553" y="1902081"/>
            <a:ext cx="7415294" cy="3848270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D4BB02BB-D7B0-4BFB-90E2-355E50184199}"/>
              </a:ext>
            </a:extLst>
          </p:cNvPr>
          <p:cNvSpPr/>
          <p:nvPr/>
        </p:nvSpPr>
        <p:spPr>
          <a:xfrm>
            <a:off x="101133" y="6344238"/>
            <a:ext cx="1090937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600" dirty="0"/>
              <a:t>https://www.jorgedelacruz.es/2019/09/10/vmworld-vmware-anuncia-project-pacific-kubernetes-de-manera-nativa-en-vsphere/</a:t>
            </a:r>
          </a:p>
        </p:txBody>
      </p:sp>
    </p:spTree>
    <p:extLst>
      <p:ext uri="{BB962C8B-B14F-4D97-AF65-F5344CB8AC3E}">
        <p14:creationId xmlns:p14="http://schemas.microsoft.com/office/powerpoint/2010/main" val="3653098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uadroTexto 16">
            <a:extLst>
              <a:ext uri="{FF2B5EF4-FFF2-40B4-BE49-F238E27FC236}">
                <a16:creationId xmlns:a16="http://schemas.microsoft.com/office/drawing/2014/main" id="{C586204B-1CD5-44BD-972E-6A5E516531A3}"/>
              </a:ext>
            </a:extLst>
          </p:cNvPr>
          <p:cNvSpPr txBox="1"/>
          <p:nvPr/>
        </p:nvSpPr>
        <p:spPr>
          <a:xfrm>
            <a:off x="320115" y="947974"/>
            <a:ext cx="85033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solidFill>
                  <a:schemeClr val="bg1"/>
                </a:solidFill>
              </a:rPr>
              <a:t>Tipos de instalaciones</a:t>
            </a:r>
          </a:p>
          <a:p>
            <a:pPr algn="ctr"/>
            <a:r>
              <a:rPr lang="es-ES" sz="2000" b="1" dirty="0" err="1">
                <a:solidFill>
                  <a:schemeClr val="bg1"/>
                </a:solidFill>
              </a:rPr>
              <a:t>vSphere</a:t>
            </a:r>
            <a:r>
              <a:rPr lang="es-ES" sz="2000" b="1" dirty="0">
                <a:solidFill>
                  <a:schemeClr val="bg1"/>
                </a:solidFill>
              </a:rPr>
              <a:t> </a:t>
            </a:r>
            <a:r>
              <a:rPr lang="es-ES" sz="2000" b="1" dirty="0" err="1">
                <a:solidFill>
                  <a:schemeClr val="bg1"/>
                </a:solidFill>
              </a:rPr>
              <a:t>with</a:t>
            </a:r>
            <a:r>
              <a:rPr lang="es-ES" sz="2000" b="1" dirty="0">
                <a:solidFill>
                  <a:schemeClr val="bg1"/>
                </a:solidFill>
              </a:rPr>
              <a:t> </a:t>
            </a:r>
            <a:r>
              <a:rPr lang="es-ES" sz="2000" b="1" dirty="0" err="1">
                <a:solidFill>
                  <a:schemeClr val="bg1"/>
                </a:solidFill>
              </a:rPr>
              <a:t>Tanzu</a:t>
            </a:r>
            <a:endParaRPr lang="es-ES" sz="2000" dirty="0"/>
          </a:p>
        </p:txBody>
      </p:sp>
      <p:pic>
        <p:nvPicPr>
          <p:cNvPr id="1026" name="Picture 2" descr="VMware Tanzu on Microsoft Azure">
            <a:extLst>
              <a:ext uri="{FF2B5EF4-FFF2-40B4-BE49-F238E27FC236}">
                <a16:creationId xmlns:a16="http://schemas.microsoft.com/office/drawing/2014/main" id="{5EDA6894-E028-40CC-BB20-A6B581E2B6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2092" y="2400300"/>
            <a:ext cx="2057400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D4BB02BB-D7B0-4BFB-90E2-355E50184199}"/>
              </a:ext>
            </a:extLst>
          </p:cNvPr>
          <p:cNvSpPr/>
          <p:nvPr/>
        </p:nvSpPr>
        <p:spPr>
          <a:xfrm>
            <a:off x="101133" y="6344238"/>
            <a:ext cx="1182377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600" dirty="0"/>
              <a:t>https://docs.vmware.com/es/VMware-vSphere/7.0/vmware-vsphere-with-tanzu/GUID-70CAF0BB-1722-4526-9CE7-D5C92C15D7D0.html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5A257344-44F2-4018-8AE9-144E61C178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5553" y="1778971"/>
            <a:ext cx="6788060" cy="4223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172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uadroTexto 16">
            <a:extLst>
              <a:ext uri="{FF2B5EF4-FFF2-40B4-BE49-F238E27FC236}">
                <a16:creationId xmlns:a16="http://schemas.microsoft.com/office/drawing/2014/main" id="{C586204B-1CD5-44BD-972E-6A5E516531A3}"/>
              </a:ext>
            </a:extLst>
          </p:cNvPr>
          <p:cNvSpPr txBox="1"/>
          <p:nvPr/>
        </p:nvSpPr>
        <p:spPr>
          <a:xfrm>
            <a:off x="320115" y="938547"/>
            <a:ext cx="85033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>
                <a:solidFill>
                  <a:schemeClr val="bg1"/>
                </a:solidFill>
              </a:rPr>
              <a:t>Trabajemos con kubernetes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5AC7574B-C625-48B5-9EB2-6DDA3E10155F}"/>
              </a:ext>
            </a:extLst>
          </p:cNvPr>
          <p:cNvSpPr txBox="1"/>
          <p:nvPr/>
        </p:nvSpPr>
        <p:spPr>
          <a:xfrm>
            <a:off x="202477" y="1870179"/>
            <a:ext cx="883782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2400" dirty="0">
                <a:solidFill>
                  <a:schemeClr val="bg1"/>
                </a:solidFill>
              </a:rPr>
              <a:t>Ejercicio 7 - K3d K3s con </a:t>
            </a:r>
            <a:r>
              <a:rPr lang="es-ES" sz="2400" dirty="0" err="1">
                <a:solidFill>
                  <a:schemeClr val="bg1"/>
                </a:solidFill>
              </a:rPr>
              <a:t>Rancher</a:t>
            </a:r>
            <a:endParaRPr lang="es-ES" sz="2400" dirty="0">
              <a:solidFill>
                <a:schemeClr val="bg1"/>
              </a:solidFill>
            </a:endParaRPr>
          </a:p>
          <a:p>
            <a:pPr algn="just"/>
            <a:endParaRPr lang="en-US" sz="2400" dirty="0">
              <a:solidFill>
                <a:schemeClr val="bg1"/>
              </a:solidFill>
            </a:endParaRPr>
          </a:p>
          <a:p>
            <a:pPr algn="just"/>
            <a:r>
              <a:rPr lang="en-US" sz="2400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https://azure.microsoft.com/en-us/account/</a:t>
            </a:r>
            <a:endParaRPr lang="en-US" sz="2400" dirty="0">
              <a:solidFill>
                <a:schemeClr val="bg1"/>
              </a:solidFill>
            </a:endParaRPr>
          </a:p>
          <a:p>
            <a:pPr algn="just"/>
            <a:endParaRPr lang="en-US" sz="2400" dirty="0">
              <a:solidFill>
                <a:schemeClr val="bg1"/>
              </a:solidFill>
            </a:endParaRPr>
          </a:p>
          <a:p>
            <a:pPr algn="just"/>
            <a:r>
              <a:rPr lang="en-US" sz="2400" dirty="0" err="1">
                <a:solidFill>
                  <a:schemeClr val="bg1"/>
                </a:solidFill>
              </a:rPr>
              <a:t>Ejercicio</a:t>
            </a:r>
            <a:r>
              <a:rPr lang="en-US" sz="2400" dirty="0">
                <a:solidFill>
                  <a:schemeClr val="bg1"/>
                </a:solidFill>
              </a:rPr>
              <a:t> 8 – ACI ( Azure </a:t>
            </a:r>
            <a:r>
              <a:rPr lang="en-US" sz="2400" dirty="0" err="1">
                <a:solidFill>
                  <a:schemeClr val="bg1"/>
                </a:solidFill>
              </a:rPr>
              <a:t>Contanier</a:t>
            </a:r>
            <a:r>
              <a:rPr lang="en-US" sz="2400" dirty="0">
                <a:solidFill>
                  <a:schemeClr val="bg1"/>
                </a:solidFill>
              </a:rPr>
              <a:t> Instance )</a:t>
            </a:r>
          </a:p>
          <a:p>
            <a:pPr algn="just"/>
            <a:endParaRPr lang="en-US" sz="2400" dirty="0">
              <a:solidFill>
                <a:schemeClr val="bg1"/>
              </a:solidFill>
            </a:endParaRPr>
          </a:p>
          <a:p>
            <a:pPr algn="just"/>
            <a:r>
              <a:rPr lang="en-US" sz="2400" dirty="0" err="1">
                <a:solidFill>
                  <a:schemeClr val="bg1"/>
                </a:solidFill>
              </a:rPr>
              <a:t>Ejercicio</a:t>
            </a:r>
            <a:r>
              <a:rPr lang="en-US" sz="2400" dirty="0">
                <a:solidFill>
                  <a:schemeClr val="bg1"/>
                </a:solidFill>
              </a:rPr>
              <a:t> 9 – AKS ( Azure </a:t>
            </a:r>
            <a:r>
              <a:rPr lang="en-US" sz="2400" dirty="0" err="1">
                <a:solidFill>
                  <a:schemeClr val="bg1"/>
                </a:solidFill>
              </a:rPr>
              <a:t>Contanier</a:t>
            </a:r>
            <a:r>
              <a:rPr lang="en-US" sz="2400" dirty="0">
                <a:solidFill>
                  <a:schemeClr val="bg1"/>
                </a:solidFill>
              </a:rPr>
              <a:t> Instance )</a:t>
            </a:r>
          </a:p>
          <a:p>
            <a:pPr algn="just"/>
            <a:endParaRPr lang="en-US" sz="2400" u="sng" dirty="0">
              <a:solidFill>
                <a:schemeClr val="bg1"/>
              </a:solidFill>
            </a:endParaRPr>
          </a:p>
          <a:p>
            <a:pPr algn="just"/>
            <a:r>
              <a:rPr lang="en-US" sz="2400" u="sng" dirty="0">
                <a:solidFill>
                  <a:schemeClr val="bg1"/>
                </a:solidFill>
              </a:rPr>
              <a:t>AKS ( Azure Kubernetes Service ) </a:t>
            </a:r>
            <a:r>
              <a:rPr lang="en-US" sz="2400" dirty="0">
                <a:solidFill>
                  <a:schemeClr val="bg1"/>
                </a:solidFill>
              </a:rPr>
              <a:t>:</a:t>
            </a:r>
          </a:p>
          <a:p>
            <a:pPr algn="just"/>
            <a:endParaRPr lang="en-US" sz="2400" dirty="0">
              <a:solidFill>
                <a:schemeClr val="bg1"/>
              </a:solidFill>
            </a:endParaRPr>
          </a:p>
          <a:p>
            <a:pPr algn="just"/>
            <a:r>
              <a:rPr lang="es-ES" sz="2400" dirty="0">
                <a:solidFill>
                  <a:schemeClr val="bg1"/>
                </a:solidFill>
              </a:rPr>
              <a:t>https://docs.microsoft.com/es-es/azure/aks/kubernetes-walkthrough</a:t>
            </a:r>
          </a:p>
          <a:p>
            <a:pPr algn="just"/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7" name="Imagen 6" descr="Icono&#10;&#10;Descripción generada automáticamente">
            <a:extLst>
              <a:ext uri="{FF2B5EF4-FFF2-40B4-BE49-F238E27FC236}">
                <a16:creationId xmlns:a16="http://schemas.microsoft.com/office/drawing/2014/main" id="{34478214-5F2E-41E1-8A0B-9B6F7DEDA7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5542" y="4247798"/>
            <a:ext cx="1391461" cy="1562112"/>
          </a:xfrm>
          <a:prstGeom prst="rect">
            <a:avLst/>
          </a:prstGeom>
        </p:spPr>
      </p:pic>
      <p:pic>
        <p:nvPicPr>
          <p:cNvPr id="8" name="Imagen 7" descr="Icono&#10;&#10;Descripción generada automáticamente">
            <a:extLst>
              <a:ext uri="{FF2B5EF4-FFF2-40B4-BE49-F238E27FC236}">
                <a16:creationId xmlns:a16="http://schemas.microsoft.com/office/drawing/2014/main" id="{6D5EA898-90A4-4F03-BDCE-894E1FB471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6268" y="2440520"/>
            <a:ext cx="2790010" cy="1467005"/>
          </a:xfrm>
          <a:prstGeom prst="rect">
            <a:avLst/>
          </a:prstGeom>
        </p:spPr>
      </p:pic>
      <p:pic>
        <p:nvPicPr>
          <p:cNvPr id="13" name="Imagen 12" descr="Imagen que contiene dibujo, plato&#10;&#10;Descripción generada automáticamente">
            <a:extLst>
              <a:ext uri="{FF2B5EF4-FFF2-40B4-BE49-F238E27FC236}">
                <a16:creationId xmlns:a16="http://schemas.microsoft.com/office/drawing/2014/main" id="{240C55D1-885C-43A9-847C-D75CE4B229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7196" y="1755356"/>
            <a:ext cx="2028154" cy="474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090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uadroTexto 16">
            <a:extLst>
              <a:ext uri="{FF2B5EF4-FFF2-40B4-BE49-F238E27FC236}">
                <a16:creationId xmlns:a16="http://schemas.microsoft.com/office/drawing/2014/main" id="{C586204B-1CD5-44BD-972E-6A5E516531A3}"/>
              </a:ext>
            </a:extLst>
          </p:cNvPr>
          <p:cNvSpPr txBox="1"/>
          <p:nvPr/>
        </p:nvSpPr>
        <p:spPr>
          <a:xfrm>
            <a:off x="320115" y="947974"/>
            <a:ext cx="850337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solidFill>
                  <a:schemeClr val="bg1"/>
                </a:solidFill>
              </a:rPr>
              <a:t>Trabajemos con </a:t>
            </a:r>
            <a:r>
              <a:rPr lang="es-ES" sz="2800" b="1" dirty="0" err="1">
                <a:solidFill>
                  <a:schemeClr val="bg1"/>
                </a:solidFill>
              </a:rPr>
              <a:t>kubernetes</a:t>
            </a:r>
            <a:endParaRPr lang="es-ES" sz="2800" b="1" dirty="0">
              <a:solidFill>
                <a:schemeClr val="bg1"/>
              </a:solidFill>
            </a:endParaRPr>
          </a:p>
          <a:p>
            <a:pPr algn="ctr"/>
            <a:r>
              <a:rPr lang="es-ES" b="1" dirty="0" err="1">
                <a:solidFill>
                  <a:schemeClr val="bg1"/>
                </a:solidFill>
              </a:rPr>
              <a:t>Clean</a:t>
            </a:r>
            <a:r>
              <a:rPr lang="es-ES" b="1" dirty="0">
                <a:solidFill>
                  <a:schemeClr val="bg1"/>
                </a:solidFill>
              </a:rPr>
              <a:t> up</a:t>
            </a:r>
            <a:endParaRPr lang="es-ES" dirty="0"/>
          </a:p>
          <a:p>
            <a:pPr algn="ctr"/>
            <a:endParaRPr lang="es-ES" dirty="0"/>
          </a:p>
        </p:txBody>
      </p:sp>
      <p:pic>
        <p:nvPicPr>
          <p:cNvPr id="5" name="Imagen 4" descr="Logotipo&#10;&#10;Descripción generada automáticamente">
            <a:extLst>
              <a:ext uri="{FF2B5EF4-FFF2-40B4-BE49-F238E27FC236}">
                <a16:creationId xmlns:a16="http://schemas.microsoft.com/office/drawing/2014/main" id="{F044DF02-E19D-4C30-A027-0469229868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5650" y="2297550"/>
            <a:ext cx="3941129" cy="1972792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5AC7574B-C625-48B5-9EB2-6DDA3E10155F}"/>
              </a:ext>
            </a:extLst>
          </p:cNvPr>
          <p:cNvSpPr txBox="1"/>
          <p:nvPr/>
        </p:nvSpPr>
        <p:spPr>
          <a:xfrm>
            <a:off x="453009" y="1873345"/>
            <a:ext cx="7899139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dirty="0" err="1">
                <a:solidFill>
                  <a:schemeClr val="bg1"/>
                </a:solidFill>
              </a:rPr>
              <a:t>docker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rm</a:t>
            </a:r>
            <a:r>
              <a:rPr lang="es-ES" dirty="0">
                <a:solidFill>
                  <a:schemeClr val="bg1"/>
                </a:solidFill>
              </a:rPr>
              <a:t> -f $(</a:t>
            </a:r>
            <a:r>
              <a:rPr lang="es-ES" dirty="0" err="1">
                <a:solidFill>
                  <a:schemeClr val="bg1"/>
                </a:solidFill>
              </a:rPr>
              <a:t>docker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ps</a:t>
            </a:r>
            <a:r>
              <a:rPr lang="es-ES" dirty="0">
                <a:solidFill>
                  <a:schemeClr val="bg1"/>
                </a:solidFill>
              </a:rPr>
              <a:t> -</a:t>
            </a:r>
            <a:r>
              <a:rPr lang="es-ES" dirty="0" err="1">
                <a:solidFill>
                  <a:schemeClr val="bg1"/>
                </a:solidFill>
              </a:rPr>
              <a:t>qa</a:t>
            </a:r>
            <a:r>
              <a:rPr lang="es-ES" dirty="0">
                <a:solidFill>
                  <a:schemeClr val="bg1"/>
                </a:solidFill>
              </a:rPr>
              <a:t>)</a:t>
            </a:r>
          </a:p>
          <a:p>
            <a:pPr algn="just"/>
            <a:r>
              <a:rPr lang="es-ES" dirty="0" err="1">
                <a:solidFill>
                  <a:schemeClr val="bg1"/>
                </a:solidFill>
              </a:rPr>
              <a:t>docker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network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prune</a:t>
            </a:r>
            <a:r>
              <a:rPr lang="es-ES" dirty="0">
                <a:solidFill>
                  <a:schemeClr val="bg1"/>
                </a:solidFill>
              </a:rPr>
              <a:t> -f</a:t>
            </a:r>
          </a:p>
          <a:p>
            <a:pPr algn="just"/>
            <a:r>
              <a:rPr lang="es-ES" dirty="0" err="1">
                <a:solidFill>
                  <a:schemeClr val="bg1"/>
                </a:solidFill>
              </a:rPr>
              <a:t>docker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volume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prune</a:t>
            </a:r>
            <a:r>
              <a:rPr lang="es-ES" dirty="0">
                <a:solidFill>
                  <a:schemeClr val="bg1"/>
                </a:solidFill>
              </a:rPr>
              <a:t> -f</a:t>
            </a:r>
          </a:p>
          <a:p>
            <a:pPr algn="just"/>
            <a:r>
              <a:rPr lang="es-ES" dirty="0" err="1">
                <a:solidFill>
                  <a:schemeClr val="bg1"/>
                </a:solidFill>
              </a:rPr>
              <a:t>docker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system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prune</a:t>
            </a:r>
            <a:r>
              <a:rPr lang="es-ES" dirty="0">
                <a:solidFill>
                  <a:schemeClr val="bg1"/>
                </a:solidFill>
              </a:rPr>
              <a:t> -a -f</a:t>
            </a:r>
          </a:p>
          <a:p>
            <a:pPr algn="just"/>
            <a:r>
              <a:rPr lang="es-ES" dirty="0" err="1">
                <a:solidFill>
                  <a:schemeClr val="bg1"/>
                </a:solidFill>
              </a:rPr>
              <a:t>minikube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delete</a:t>
            </a:r>
            <a:r>
              <a:rPr lang="es-ES" dirty="0">
                <a:solidFill>
                  <a:schemeClr val="bg1"/>
                </a:solidFill>
              </a:rPr>
              <a:t> --</a:t>
            </a:r>
            <a:r>
              <a:rPr lang="es-ES" dirty="0" err="1">
                <a:solidFill>
                  <a:schemeClr val="bg1"/>
                </a:solidFill>
              </a:rPr>
              <a:t>all</a:t>
            </a:r>
            <a:r>
              <a:rPr lang="es-ES" dirty="0">
                <a:solidFill>
                  <a:schemeClr val="bg1"/>
                </a:solidFill>
              </a:rPr>
              <a:t> –</a:t>
            </a:r>
            <a:r>
              <a:rPr lang="es-ES" dirty="0" err="1">
                <a:solidFill>
                  <a:schemeClr val="bg1"/>
                </a:solidFill>
              </a:rPr>
              <a:t>purge</a:t>
            </a:r>
            <a:endParaRPr lang="es-ES" dirty="0">
              <a:solidFill>
                <a:schemeClr val="bg1"/>
              </a:solidFill>
            </a:endParaRPr>
          </a:p>
          <a:p>
            <a:pPr algn="just"/>
            <a:r>
              <a:rPr lang="es-ES" dirty="0" err="1">
                <a:solidFill>
                  <a:schemeClr val="bg1"/>
                </a:solidFill>
              </a:rPr>
              <a:t>helm</a:t>
            </a:r>
            <a:r>
              <a:rPr lang="es-ES" dirty="0">
                <a:solidFill>
                  <a:schemeClr val="bg1"/>
                </a:solidFill>
              </a:rPr>
              <a:t> repo </a:t>
            </a:r>
            <a:r>
              <a:rPr lang="es-ES" dirty="0" err="1">
                <a:solidFill>
                  <a:schemeClr val="bg1"/>
                </a:solidFill>
              </a:rPr>
              <a:t>list</a:t>
            </a:r>
            <a:endParaRPr lang="es-ES" dirty="0">
              <a:solidFill>
                <a:schemeClr val="bg1"/>
              </a:solidFill>
            </a:endParaRPr>
          </a:p>
          <a:p>
            <a:pPr algn="just"/>
            <a:r>
              <a:rPr lang="es-ES" dirty="0" err="1">
                <a:solidFill>
                  <a:schemeClr val="bg1"/>
                </a:solidFill>
              </a:rPr>
              <a:t>helm</a:t>
            </a:r>
            <a:r>
              <a:rPr lang="es-ES" dirty="0">
                <a:solidFill>
                  <a:schemeClr val="bg1"/>
                </a:solidFill>
              </a:rPr>
              <a:t> repo </a:t>
            </a:r>
            <a:r>
              <a:rPr lang="es-ES" dirty="0" err="1">
                <a:solidFill>
                  <a:schemeClr val="bg1"/>
                </a:solidFill>
              </a:rPr>
              <a:t>remove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rancher-latest</a:t>
            </a:r>
            <a:endParaRPr lang="es-ES" dirty="0">
              <a:solidFill>
                <a:schemeClr val="bg1"/>
              </a:solidFill>
            </a:endParaRPr>
          </a:p>
          <a:p>
            <a:pPr algn="just"/>
            <a:r>
              <a:rPr lang="es-ES" dirty="0" err="1">
                <a:solidFill>
                  <a:schemeClr val="bg1"/>
                </a:solidFill>
              </a:rPr>
              <a:t>helm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search</a:t>
            </a:r>
            <a:r>
              <a:rPr lang="es-ES" dirty="0">
                <a:solidFill>
                  <a:schemeClr val="bg1"/>
                </a:solidFill>
              </a:rPr>
              <a:t> repo </a:t>
            </a:r>
            <a:r>
              <a:rPr lang="es-ES" dirty="0" err="1">
                <a:solidFill>
                  <a:schemeClr val="bg1"/>
                </a:solidFill>
              </a:rPr>
              <a:t>rancher-latest</a:t>
            </a:r>
            <a:r>
              <a:rPr lang="es-ES" dirty="0">
                <a:solidFill>
                  <a:schemeClr val="bg1"/>
                </a:solidFill>
              </a:rPr>
              <a:t>/</a:t>
            </a:r>
            <a:r>
              <a:rPr lang="es-ES" dirty="0" err="1">
                <a:solidFill>
                  <a:schemeClr val="bg1"/>
                </a:solidFill>
              </a:rPr>
              <a:t>rancher</a:t>
            </a:r>
            <a:r>
              <a:rPr lang="es-ES" dirty="0">
                <a:solidFill>
                  <a:schemeClr val="bg1"/>
                </a:solidFill>
              </a:rPr>
              <a:t> –</a:t>
            </a:r>
            <a:r>
              <a:rPr lang="es-ES" dirty="0" err="1">
                <a:solidFill>
                  <a:schemeClr val="bg1"/>
                </a:solidFill>
              </a:rPr>
              <a:t>versions</a:t>
            </a:r>
            <a:endParaRPr lang="es-ES" dirty="0">
              <a:solidFill>
                <a:schemeClr val="bg1"/>
              </a:solidFill>
            </a:endParaRPr>
          </a:p>
          <a:p>
            <a:pPr algn="just"/>
            <a:endParaRPr lang="es-ES" dirty="0">
              <a:solidFill>
                <a:schemeClr val="bg1"/>
              </a:solidFill>
            </a:endParaRPr>
          </a:p>
          <a:p>
            <a:pPr algn="just"/>
            <a:r>
              <a:rPr lang="es-ES" dirty="0">
                <a:solidFill>
                  <a:schemeClr val="bg1"/>
                </a:solidFill>
              </a:rPr>
              <a:t>choco </a:t>
            </a:r>
            <a:r>
              <a:rPr lang="es-ES" dirty="0" err="1">
                <a:solidFill>
                  <a:schemeClr val="bg1"/>
                </a:solidFill>
              </a:rPr>
              <a:t>uninstall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minikube</a:t>
            </a:r>
            <a:endParaRPr lang="es-ES" dirty="0">
              <a:solidFill>
                <a:schemeClr val="bg1"/>
              </a:solidFill>
            </a:endParaRPr>
          </a:p>
          <a:p>
            <a:pPr algn="just"/>
            <a:r>
              <a:rPr lang="es-ES" dirty="0">
                <a:solidFill>
                  <a:schemeClr val="bg1"/>
                </a:solidFill>
              </a:rPr>
              <a:t>choco </a:t>
            </a:r>
            <a:r>
              <a:rPr lang="es-ES" dirty="0" err="1">
                <a:solidFill>
                  <a:schemeClr val="bg1"/>
                </a:solidFill>
              </a:rPr>
              <a:t>uninstall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kubernetes-cli</a:t>
            </a:r>
            <a:endParaRPr lang="es-ES" dirty="0">
              <a:solidFill>
                <a:schemeClr val="bg1"/>
              </a:solidFill>
            </a:endParaRPr>
          </a:p>
          <a:p>
            <a:pPr algn="just"/>
            <a:r>
              <a:rPr lang="es-ES" dirty="0">
                <a:solidFill>
                  <a:schemeClr val="bg1"/>
                </a:solidFill>
              </a:rPr>
              <a:t>choco </a:t>
            </a:r>
            <a:r>
              <a:rPr lang="es-ES" dirty="0" err="1">
                <a:solidFill>
                  <a:schemeClr val="bg1"/>
                </a:solidFill>
              </a:rPr>
              <a:t>uninstall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kubernetes</a:t>
            </a:r>
            <a:r>
              <a:rPr lang="es-ES" dirty="0">
                <a:solidFill>
                  <a:schemeClr val="bg1"/>
                </a:solidFill>
              </a:rPr>
              <a:t>-Helm</a:t>
            </a:r>
          </a:p>
          <a:p>
            <a:pPr algn="just"/>
            <a:r>
              <a:rPr lang="es-ES" dirty="0">
                <a:solidFill>
                  <a:schemeClr val="bg1"/>
                </a:solidFill>
              </a:rPr>
              <a:t>choco </a:t>
            </a:r>
            <a:r>
              <a:rPr lang="es-ES" dirty="0" err="1">
                <a:solidFill>
                  <a:schemeClr val="bg1"/>
                </a:solidFill>
              </a:rPr>
              <a:t>uninstall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curl</a:t>
            </a:r>
            <a:endParaRPr lang="es-ES" dirty="0">
              <a:solidFill>
                <a:schemeClr val="bg1"/>
              </a:solidFill>
            </a:endParaRPr>
          </a:p>
          <a:p>
            <a:pPr algn="just"/>
            <a:r>
              <a:rPr lang="es-ES" dirty="0">
                <a:solidFill>
                  <a:schemeClr val="bg1"/>
                </a:solidFill>
              </a:rPr>
              <a:t>choco </a:t>
            </a:r>
            <a:r>
              <a:rPr lang="es-ES" dirty="0" err="1">
                <a:solidFill>
                  <a:schemeClr val="bg1"/>
                </a:solidFill>
              </a:rPr>
              <a:t>uninstall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mysql-cli</a:t>
            </a:r>
            <a:endParaRPr lang="es-ES" dirty="0">
              <a:solidFill>
                <a:schemeClr val="bg1"/>
              </a:solidFill>
            </a:endParaRPr>
          </a:p>
          <a:p>
            <a:pPr algn="just"/>
            <a:r>
              <a:rPr lang="es-ES" dirty="0">
                <a:solidFill>
                  <a:schemeClr val="bg1"/>
                </a:solidFill>
              </a:rPr>
              <a:t>choco </a:t>
            </a:r>
            <a:r>
              <a:rPr lang="es-ES" dirty="0" err="1">
                <a:solidFill>
                  <a:schemeClr val="bg1"/>
                </a:solidFill>
              </a:rPr>
              <a:t>uninstall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openssh</a:t>
            </a:r>
            <a:endParaRPr lang="es-E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4711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Logotipo&#10;&#10;Descripción generada automáticamente">
            <a:extLst>
              <a:ext uri="{FF2B5EF4-FFF2-40B4-BE49-F238E27FC236}">
                <a16:creationId xmlns:a16="http://schemas.microsoft.com/office/drawing/2014/main" id="{E4BC7B3A-E19C-49D1-9061-568E36A77BA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30" b="8995"/>
          <a:stretch/>
        </p:blipFill>
        <p:spPr>
          <a:xfrm>
            <a:off x="781812" y="708998"/>
            <a:ext cx="10628376" cy="5440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3283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8 BEST Docker Security Tools | by KarthiKeyan Shanmugam | Medium">
            <a:extLst>
              <a:ext uri="{FF2B5EF4-FFF2-40B4-BE49-F238E27FC236}">
                <a16:creationId xmlns:a16="http://schemas.microsoft.com/office/drawing/2014/main" id="{15D3C449-6CF1-4C3B-860F-688342CEC2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1644" y="2368558"/>
            <a:ext cx="2482985" cy="2120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C586204B-1CD5-44BD-972E-6A5E516531A3}"/>
              </a:ext>
            </a:extLst>
          </p:cNvPr>
          <p:cNvSpPr txBox="1"/>
          <p:nvPr/>
        </p:nvSpPr>
        <p:spPr>
          <a:xfrm>
            <a:off x="320115" y="947974"/>
            <a:ext cx="850337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solidFill>
                  <a:schemeClr val="bg1"/>
                </a:solidFill>
              </a:rPr>
              <a:t>¿Y esto que significa?</a:t>
            </a:r>
          </a:p>
          <a:p>
            <a:pPr algn="ctr"/>
            <a:endParaRPr lang="es-ES" dirty="0"/>
          </a:p>
          <a:p>
            <a:pPr algn="ctr"/>
            <a:endParaRPr lang="es-ES" dirty="0"/>
          </a:p>
        </p:txBody>
      </p:sp>
      <p:pic>
        <p:nvPicPr>
          <p:cNvPr id="5122" name="Picture 2" descr="De la ignorancia y otras verdades » Al Poniente">
            <a:extLst>
              <a:ext uri="{FF2B5EF4-FFF2-40B4-BE49-F238E27FC236}">
                <a16:creationId xmlns:a16="http://schemas.microsoft.com/office/drawing/2014/main" id="{6728AAB4-F973-4C0D-A8B5-49AAA929E2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115" y="1859511"/>
            <a:ext cx="4633243" cy="3422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61509F96-FA34-4C58-A618-BA9BD54C53BD}"/>
              </a:ext>
            </a:extLst>
          </p:cNvPr>
          <p:cNvSpPr txBox="1"/>
          <p:nvPr/>
        </p:nvSpPr>
        <p:spPr>
          <a:xfrm>
            <a:off x="5127986" y="1859511"/>
            <a:ext cx="369550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dirty="0">
                <a:solidFill>
                  <a:schemeClr val="bg1"/>
                </a:solidFill>
              </a:rPr>
              <a:t>Aplicaciones de bolsillo</a:t>
            </a:r>
          </a:p>
          <a:p>
            <a:pPr algn="just"/>
            <a:endParaRPr lang="es-ES" dirty="0">
              <a:solidFill>
                <a:schemeClr val="bg1"/>
              </a:solidFill>
            </a:endParaRPr>
          </a:p>
          <a:p>
            <a:pPr algn="just"/>
            <a:r>
              <a:rPr lang="es-ES" dirty="0">
                <a:solidFill>
                  <a:schemeClr val="bg1"/>
                </a:solidFill>
              </a:rPr>
              <a:t>Desplegar y escalar aplicaciones</a:t>
            </a:r>
          </a:p>
          <a:p>
            <a:pPr algn="just"/>
            <a:endParaRPr lang="es-ES" dirty="0">
              <a:solidFill>
                <a:schemeClr val="bg1"/>
              </a:solidFill>
            </a:endParaRPr>
          </a:p>
          <a:p>
            <a:pPr algn="just"/>
            <a:r>
              <a:rPr lang="es-ES" dirty="0">
                <a:solidFill>
                  <a:schemeClr val="bg1"/>
                </a:solidFill>
              </a:rPr>
              <a:t>Destruir y recrear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s-E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9088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8 BEST Docker Security Tools | by KarthiKeyan Shanmugam | Medium">
            <a:extLst>
              <a:ext uri="{FF2B5EF4-FFF2-40B4-BE49-F238E27FC236}">
                <a16:creationId xmlns:a16="http://schemas.microsoft.com/office/drawing/2014/main" id="{15D3C449-6CF1-4C3B-860F-688342CEC2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1644" y="2025192"/>
            <a:ext cx="2482985" cy="2120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C586204B-1CD5-44BD-972E-6A5E516531A3}"/>
              </a:ext>
            </a:extLst>
          </p:cNvPr>
          <p:cNvSpPr txBox="1"/>
          <p:nvPr/>
        </p:nvSpPr>
        <p:spPr>
          <a:xfrm>
            <a:off x="320115" y="947974"/>
            <a:ext cx="85033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solidFill>
                  <a:schemeClr val="bg1"/>
                </a:solidFill>
              </a:rPr>
              <a:t>Arquitectura Docker</a:t>
            </a:r>
            <a:endParaRPr lang="es-ES" dirty="0"/>
          </a:p>
        </p:txBody>
      </p:sp>
      <p:pic>
        <p:nvPicPr>
          <p:cNvPr id="2052" name="Picture 4" descr="OO' Shipping containers 1 STACK 4 CONTAINERS Modelismo ferroviario  Edificios, túneles y puentes">
            <a:extLst>
              <a:ext uri="{FF2B5EF4-FFF2-40B4-BE49-F238E27FC236}">
                <a16:creationId xmlns:a16="http://schemas.microsoft.com/office/drawing/2014/main" id="{B26A0844-B490-43FE-8C00-357E38A84D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193" y="1831060"/>
            <a:ext cx="8819218" cy="3606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08D031EF-D9BF-4754-A937-05D8F0AD2182}"/>
              </a:ext>
            </a:extLst>
          </p:cNvPr>
          <p:cNvSpPr txBox="1"/>
          <p:nvPr/>
        </p:nvSpPr>
        <p:spPr>
          <a:xfrm>
            <a:off x="4034276" y="3372890"/>
            <a:ext cx="10750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solidFill>
                  <a:schemeClr val="bg1"/>
                </a:solidFill>
              </a:rPr>
              <a:t>vs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14996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uadroTexto 16">
            <a:extLst>
              <a:ext uri="{FF2B5EF4-FFF2-40B4-BE49-F238E27FC236}">
                <a16:creationId xmlns:a16="http://schemas.microsoft.com/office/drawing/2014/main" id="{C586204B-1CD5-44BD-972E-6A5E516531A3}"/>
              </a:ext>
            </a:extLst>
          </p:cNvPr>
          <p:cNvSpPr txBox="1"/>
          <p:nvPr/>
        </p:nvSpPr>
        <p:spPr>
          <a:xfrm>
            <a:off x="320115" y="947974"/>
            <a:ext cx="85033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solidFill>
                  <a:schemeClr val="bg1"/>
                </a:solidFill>
              </a:rPr>
              <a:t>Docker-</a:t>
            </a:r>
            <a:r>
              <a:rPr lang="es-ES" sz="2800" b="1" dirty="0" err="1">
                <a:solidFill>
                  <a:schemeClr val="bg1"/>
                </a:solidFill>
              </a:rPr>
              <a:t>compose</a:t>
            </a:r>
            <a:endParaRPr lang="es-ES" dirty="0"/>
          </a:p>
        </p:txBody>
      </p:sp>
      <p:sp>
        <p:nvSpPr>
          <p:cNvPr id="2" name="AutoShape 8" descr="swarm - Docker Hub">
            <a:extLst>
              <a:ext uri="{FF2B5EF4-FFF2-40B4-BE49-F238E27FC236}">
                <a16:creationId xmlns:a16="http://schemas.microsoft.com/office/drawing/2014/main" id="{CDE275BA-F624-4E44-BC98-F51528429C7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7" name="Imagen 6" descr="Logotipo&#10;&#10;Descripción generada automáticamente">
            <a:extLst>
              <a:ext uri="{FF2B5EF4-FFF2-40B4-BE49-F238E27FC236}">
                <a16:creationId xmlns:a16="http://schemas.microsoft.com/office/drawing/2014/main" id="{F6C6156E-3A6F-4A74-A502-25A65D82D6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6866" y="2363634"/>
            <a:ext cx="3233394" cy="1552938"/>
          </a:xfrm>
          <a:prstGeom prst="rect">
            <a:avLst/>
          </a:prstGeom>
        </p:spPr>
      </p:pic>
      <p:pic>
        <p:nvPicPr>
          <p:cNvPr id="11" name="Imagen 10" descr="Diagrama&#10;&#10;Descripción generada automáticamente">
            <a:extLst>
              <a:ext uri="{FF2B5EF4-FFF2-40B4-BE49-F238E27FC236}">
                <a16:creationId xmlns:a16="http://schemas.microsoft.com/office/drawing/2014/main" id="{610C92DA-CA63-4AB6-AC29-40A66744F8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115" y="1959433"/>
            <a:ext cx="8226331" cy="3243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686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uadroTexto 16">
            <a:extLst>
              <a:ext uri="{FF2B5EF4-FFF2-40B4-BE49-F238E27FC236}">
                <a16:creationId xmlns:a16="http://schemas.microsoft.com/office/drawing/2014/main" id="{C586204B-1CD5-44BD-972E-6A5E516531A3}"/>
              </a:ext>
            </a:extLst>
          </p:cNvPr>
          <p:cNvSpPr txBox="1"/>
          <p:nvPr/>
        </p:nvSpPr>
        <p:spPr>
          <a:xfrm>
            <a:off x="320115" y="947974"/>
            <a:ext cx="850337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solidFill>
                  <a:schemeClr val="bg1"/>
                </a:solidFill>
              </a:rPr>
              <a:t>Docker </a:t>
            </a:r>
            <a:r>
              <a:rPr lang="es-ES" sz="2800" b="1" dirty="0" err="1">
                <a:solidFill>
                  <a:schemeClr val="bg1"/>
                </a:solidFill>
              </a:rPr>
              <a:t>Swarm</a:t>
            </a:r>
            <a:endParaRPr lang="es-ES" sz="2800" b="1" dirty="0">
              <a:solidFill>
                <a:schemeClr val="bg1"/>
              </a:solidFill>
            </a:endParaRPr>
          </a:p>
          <a:p>
            <a:pPr algn="ctr"/>
            <a:endParaRPr lang="es-ES" dirty="0"/>
          </a:p>
          <a:p>
            <a:pPr algn="ctr"/>
            <a:endParaRPr lang="es-ES" dirty="0"/>
          </a:p>
        </p:txBody>
      </p:sp>
      <p:sp>
        <p:nvSpPr>
          <p:cNvPr id="2" name="AutoShape 8" descr="swarm - Docker Hub">
            <a:extLst>
              <a:ext uri="{FF2B5EF4-FFF2-40B4-BE49-F238E27FC236}">
                <a16:creationId xmlns:a16="http://schemas.microsoft.com/office/drawing/2014/main" id="{CDE275BA-F624-4E44-BC98-F51528429C7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5B9B7AE-D55C-4030-90FB-A5962280F4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5975" y="2025192"/>
            <a:ext cx="2916025" cy="2426225"/>
          </a:xfrm>
          <a:prstGeom prst="rect">
            <a:avLst/>
          </a:prstGeom>
        </p:spPr>
      </p:pic>
      <p:pic>
        <p:nvPicPr>
          <p:cNvPr id="5" name="Imagen 4" descr="Interfaz de usuario gráfica, Diagrama&#10;&#10;Descripción generada automáticamente">
            <a:extLst>
              <a:ext uri="{FF2B5EF4-FFF2-40B4-BE49-F238E27FC236}">
                <a16:creationId xmlns:a16="http://schemas.microsoft.com/office/drawing/2014/main" id="{353F4958-1405-47CB-A84F-0B530C43C5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334" y="1486583"/>
            <a:ext cx="8722936" cy="4580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022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uadroTexto 16">
            <a:extLst>
              <a:ext uri="{FF2B5EF4-FFF2-40B4-BE49-F238E27FC236}">
                <a16:creationId xmlns:a16="http://schemas.microsoft.com/office/drawing/2014/main" id="{C586204B-1CD5-44BD-972E-6A5E516531A3}"/>
              </a:ext>
            </a:extLst>
          </p:cNvPr>
          <p:cNvSpPr txBox="1"/>
          <p:nvPr/>
        </p:nvSpPr>
        <p:spPr>
          <a:xfrm>
            <a:off x="320115" y="947974"/>
            <a:ext cx="850337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solidFill>
                  <a:schemeClr val="bg1"/>
                </a:solidFill>
              </a:rPr>
              <a:t>Docker </a:t>
            </a:r>
            <a:r>
              <a:rPr lang="es-ES" sz="2800" b="1" dirty="0" err="1">
                <a:solidFill>
                  <a:schemeClr val="bg1"/>
                </a:solidFill>
              </a:rPr>
              <a:t>Swarm</a:t>
            </a:r>
            <a:endParaRPr lang="es-ES" sz="2800" b="1" dirty="0">
              <a:solidFill>
                <a:schemeClr val="bg1"/>
              </a:solidFill>
            </a:endParaRPr>
          </a:p>
          <a:p>
            <a:pPr algn="ctr"/>
            <a:endParaRPr lang="es-ES" dirty="0"/>
          </a:p>
          <a:p>
            <a:pPr algn="ctr"/>
            <a:endParaRPr lang="es-ES" dirty="0"/>
          </a:p>
        </p:txBody>
      </p:sp>
      <p:sp>
        <p:nvSpPr>
          <p:cNvPr id="2" name="AutoShape 8" descr="swarm - Docker Hub">
            <a:extLst>
              <a:ext uri="{FF2B5EF4-FFF2-40B4-BE49-F238E27FC236}">
                <a16:creationId xmlns:a16="http://schemas.microsoft.com/office/drawing/2014/main" id="{CDE275BA-F624-4E44-BC98-F51528429C7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5B9B7AE-D55C-4030-90FB-A5962280F4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5975" y="2025192"/>
            <a:ext cx="2916025" cy="2426225"/>
          </a:xfrm>
          <a:prstGeom prst="rect">
            <a:avLst/>
          </a:prstGeom>
        </p:spPr>
      </p:pic>
      <p:pic>
        <p:nvPicPr>
          <p:cNvPr id="1026" name="Picture 2" descr="configuration">
            <a:extLst>
              <a:ext uri="{FF2B5EF4-FFF2-40B4-BE49-F238E27FC236}">
                <a16:creationId xmlns:a16="http://schemas.microsoft.com/office/drawing/2014/main" id="{AD99EF0B-F1D8-426C-A64A-7081952868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4850" y="1504470"/>
            <a:ext cx="5646657" cy="4405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944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Marco">
  <a:themeElements>
    <a:clrScheme name="Marco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Marco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arco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TM03457475[[fn=Marco]]</Template>
  <TotalTime>3603</TotalTime>
  <Words>2346</Words>
  <Application>Microsoft Office PowerPoint</Application>
  <PresentationFormat>Panorámica</PresentationFormat>
  <Paragraphs>453</Paragraphs>
  <Slides>49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49</vt:i4>
      </vt:variant>
    </vt:vector>
  </HeadingPairs>
  <TitlesOfParts>
    <vt:vector size="53" baseType="lpstr">
      <vt:lpstr>Arial</vt:lpstr>
      <vt:lpstr>Corbel</vt:lpstr>
      <vt:lpstr>Wingdings 2</vt:lpstr>
      <vt:lpstr>Marco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Varo, Antonio</dc:creator>
  <cp:lastModifiedBy>Varo, Antonio</cp:lastModifiedBy>
  <cp:revision>268</cp:revision>
  <dcterms:created xsi:type="dcterms:W3CDTF">2021-04-09T12:24:52Z</dcterms:created>
  <dcterms:modified xsi:type="dcterms:W3CDTF">2021-04-19T10:02:06Z</dcterms:modified>
</cp:coreProperties>
</file>